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81" r:id="rId5"/>
    <p:sldId id="283" r:id="rId6"/>
    <p:sldId id="268" r:id="rId7"/>
    <p:sldId id="263" r:id="rId8"/>
    <p:sldId id="270" r:id="rId9"/>
    <p:sldId id="272" r:id="rId10"/>
    <p:sldId id="273" r:id="rId11"/>
    <p:sldId id="28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12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93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94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01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26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57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46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18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3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43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0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55AB1-D6B8-4A66-A3F9-85F479EDEDFB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4B44-C938-467B-8FDD-F5CF23444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63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562;p36">
            <a:extLst>
              <a:ext uri="{FF2B5EF4-FFF2-40B4-BE49-F238E27FC236}">
                <a16:creationId xmlns:a16="http://schemas.microsoft.com/office/drawing/2014/main" id="{F94E9AA4-CA17-21BF-3647-BF33D29B8B17}"/>
              </a:ext>
            </a:extLst>
          </p:cNvPr>
          <p:cNvSpPr/>
          <p:nvPr/>
        </p:nvSpPr>
        <p:spPr>
          <a:xfrm>
            <a:off x="-1" y="0"/>
            <a:ext cx="4023361" cy="6858000"/>
          </a:xfrm>
          <a:custGeom>
            <a:avLst/>
            <a:gdLst/>
            <a:ahLst/>
            <a:cxnLst/>
            <a:rect l="l" t="t" r="r" b="b"/>
            <a:pathLst>
              <a:path w="2865166" h="6858000" extrusionOk="0">
                <a:moveTo>
                  <a:pt x="0" y="0"/>
                </a:moveTo>
                <a:lnTo>
                  <a:pt x="1057927" y="0"/>
                </a:lnTo>
                <a:lnTo>
                  <a:pt x="1222766" y="126375"/>
                </a:lnTo>
                <a:cubicBezTo>
                  <a:pt x="2225821" y="954169"/>
                  <a:pt x="2865166" y="2206925"/>
                  <a:pt x="2865166" y="3609009"/>
                </a:cubicBezTo>
                <a:cubicBezTo>
                  <a:pt x="2865166" y="4777412"/>
                  <a:pt x="2421177" y="5842116"/>
                  <a:pt x="1692708" y="6643609"/>
                </a:cubicBezTo>
                <a:lnTo>
                  <a:pt x="148337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67171">
              <a:alpha val="15686"/>
            </a:srgbClr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4092" y="943253"/>
            <a:ext cx="72962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rial Narrow" panose="020B0606020202030204" pitchFamily="34" charset="0"/>
              </a:rPr>
              <a:t>Обучение педагогов </a:t>
            </a:r>
          </a:p>
          <a:p>
            <a:r>
              <a:rPr lang="ru-RU" sz="4000" dirty="0">
                <a:latin typeface="Arial Narrow" panose="020B0606020202030204" pitchFamily="34" charset="0"/>
              </a:rPr>
              <a:t>системы </a:t>
            </a:r>
            <a:r>
              <a:rPr lang="ru-RU" sz="4000" dirty="0" err="1">
                <a:latin typeface="Arial Narrow" panose="020B0606020202030204" pitchFamily="34" charset="0"/>
              </a:rPr>
              <a:t>ТиПО</a:t>
            </a:r>
            <a:r>
              <a:rPr lang="ru-RU" sz="4000" dirty="0">
                <a:latin typeface="Arial Narrow" panose="020B0606020202030204" pitchFamily="34" charset="0"/>
              </a:rPr>
              <a:t> по программам Центра педагогического мастерства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93F5619-8712-9A9F-66C9-EBB489D6A6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82" y="2882245"/>
            <a:ext cx="2139033" cy="825426"/>
          </a:xfrm>
          <a:prstGeom prst="rect">
            <a:avLst/>
          </a:prstGeom>
        </p:spPr>
      </p:pic>
      <p:sp>
        <p:nvSpPr>
          <p:cNvPr id="9" name="Oval 18">
            <a:extLst>
              <a:ext uri="{FF2B5EF4-FFF2-40B4-BE49-F238E27FC236}">
                <a16:creationId xmlns:a16="http://schemas.microsoft.com/office/drawing/2014/main" id="{53BE603D-C433-A4C9-12F8-A49E61366D07}"/>
              </a:ext>
            </a:extLst>
          </p:cNvPr>
          <p:cNvSpPr/>
          <p:nvPr/>
        </p:nvSpPr>
        <p:spPr>
          <a:xfrm>
            <a:off x="6440247" y="5565745"/>
            <a:ext cx="545495" cy="545495"/>
          </a:xfrm>
          <a:prstGeom prst="ellipse">
            <a:avLst/>
          </a:prstGeom>
          <a:solidFill>
            <a:srgbClr val="44546A">
              <a:alpha val="55000"/>
            </a:srgbClr>
          </a:solidFill>
          <a:ln w="76200" cap="flat" cmpd="sng" algn="ctr">
            <a:solidFill>
              <a:schemeClr val="bg1">
                <a:lumMod val="65000"/>
                <a:alpha val="41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20">
            <a:extLst>
              <a:ext uri="{FF2B5EF4-FFF2-40B4-BE49-F238E27FC236}">
                <a16:creationId xmlns:a16="http://schemas.microsoft.com/office/drawing/2014/main" id="{20ED02CD-550F-E068-F7AC-FDD49DCE0A75}"/>
              </a:ext>
            </a:extLst>
          </p:cNvPr>
          <p:cNvSpPr/>
          <p:nvPr/>
        </p:nvSpPr>
        <p:spPr>
          <a:xfrm>
            <a:off x="7372116" y="5565745"/>
            <a:ext cx="545495" cy="545495"/>
          </a:xfrm>
          <a:prstGeom prst="ellipse">
            <a:avLst/>
          </a:prstGeom>
          <a:solidFill>
            <a:srgbClr val="A5A5A5">
              <a:alpha val="55000"/>
            </a:srgbClr>
          </a:solidFill>
          <a:ln w="76200" cap="flat" cmpd="sng" algn="ctr">
            <a:solidFill>
              <a:schemeClr val="bg1">
                <a:lumMod val="65000"/>
                <a:alpha val="41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6">
            <a:extLst>
              <a:ext uri="{FF2B5EF4-FFF2-40B4-BE49-F238E27FC236}">
                <a16:creationId xmlns:a16="http://schemas.microsoft.com/office/drawing/2014/main" id="{CE6B2535-4172-31FA-B5A6-A385505F7D7E}"/>
              </a:ext>
            </a:extLst>
          </p:cNvPr>
          <p:cNvSpPr/>
          <p:nvPr/>
        </p:nvSpPr>
        <p:spPr>
          <a:xfrm>
            <a:off x="5478336" y="5565745"/>
            <a:ext cx="545495" cy="545495"/>
          </a:xfrm>
          <a:prstGeom prst="ellipse">
            <a:avLst/>
          </a:prstGeom>
          <a:solidFill>
            <a:srgbClr val="92D050">
              <a:alpha val="55000"/>
            </a:srgbClr>
          </a:solidFill>
          <a:ln w="76200" cap="flat" cmpd="sng" algn="ctr">
            <a:solidFill>
              <a:schemeClr val="bg1">
                <a:lumMod val="65000"/>
                <a:alpha val="41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09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710E2-EB61-D859-EDD2-7D7C647DE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8" y="22142"/>
            <a:ext cx="12192000" cy="514103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</a:t>
            </a:r>
            <a:r>
              <a:rPr lang="kk-KZ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тоговое оценивание</a:t>
            </a:r>
            <a:endParaRPr lang="ru-KZ" sz="28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75683609-0AC9-16DF-CB72-87F54D2E0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316220"/>
              </p:ext>
            </p:extLst>
          </p:nvPr>
        </p:nvGraphicFramePr>
        <p:xfrm>
          <a:off x="298318" y="2083365"/>
          <a:ext cx="11582402" cy="3930225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3239799">
                  <a:extLst>
                    <a:ext uri="{9D8B030D-6E8A-4147-A177-3AD203B41FA5}">
                      <a16:colId xmlns:a16="http://schemas.microsoft.com/office/drawing/2014/main" val="1901741341"/>
                    </a:ext>
                  </a:extLst>
                </a:gridCol>
                <a:gridCol w="6331747">
                  <a:extLst>
                    <a:ext uri="{9D8B030D-6E8A-4147-A177-3AD203B41FA5}">
                      <a16:colId xmlns:a16="http://schemas.microsoft.com/office/drawing/2014/main" val="897540567"/>
                    </a:ext>
                  </a:extLst>
                </a:gridCol>
                <a:gridCol w="2010856">
                  <a:extLst>
                    <a:ext uri="{9D8B030D-6E8A-4147-A177-3AD203B41FA5}">
                      <a16:colId xmlns:a16="http://schemas.microsoft.com/office/drawing/2014/main" val="305314029"/>
                    </a:ext>
                  </a:extLst>
                </a:gridCol>
              </a:tblGrid>
              <a:tr h="405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Критерии оценивания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решения кейса</a:t>
                      </a:r>
                      <a:endParaRPr lang="ru-KZ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Дескрипторы оценивания</a:t>
                      </a:r>
                      <a:endParaRPr lang="ru-KZ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Шкала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оценивания</a:t>
                      </a:r>
                      <a:endParaRPr lang="ru-KZ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8744803"/>
                  </a:ext>
                </a:extLst>
              </a:tr>
              <a:tr h="449100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Распознавание проблемной ситуации (буллинг/конфликт/трудная жизненная ситуация/ трудности в обучении)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Проблема сформулирована в соответствии с содержанием кейса, представлено психологическое заключение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 б. – не соответствует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б. – частично соответствует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б. – полностью соответствует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Максимальный балл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по оценке кейса –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 баллов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898028"/>
                  </a:ext>
                </a:extLst>
              </a:tr>
              <a:tr h="385269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Представлена четкое обоснование предмета и субъекта/ов проблемы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05061"/>
                  </a:ext>
                </a:extLst>
              </a:tr>
              <a:tr h="280945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Обоснована причина возникновения проблемы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066854"/>
                  </a:ext>
                </a:extLst>
              </a:tr>
              <a:tr h="369300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Предложение алгоритма действий реагирования на проблему </a:t>
                      </a:r>
                      <a:endParaRPr lang="kk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Алгоритм действий соответствует порядку действий психолого-педагогического сопровождения организаций образования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81518"/>
                  </a:ext>
                </a:extLst>
              </a:tr>
              <a:tr h="226243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Алгоритм действий соответствует типу проблемной ситуации (буллинг/конфликт/трудная жизненная ситуация/ трудности в обучении)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450142"/>
                  </a:ext>
                </a:extLst>
              </a:tr>
              <a:tr h="83408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Определение способов оказания психологической помощи в соответствии с проблемой </a:t>
                      </a:r>
                      <a:endParaRPr lang="kk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Способы оказания психологической помощи соответствует возрастным и индивидуальным особенностям обучающегося</a:t>
                      </a:r>
                      <a:endParaRPr lang="kk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65513421"/>
                  </a:ext>
                </a:extLst>
              </a:tr>
              <a:tr h="379394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Предлагается не менее 2-х альтернативных способов оказания психологической помощи в соответствии типу проблемы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303254"/>
                  </a:ext>
                </a:extLst>
              </a:tr>
              <a:tr h="337931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Предлагаемые способы способствуют решению проблемной ситуации</a:t>
                      </a:r>
                      <a:endParaRPr lang="ru-KZ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1489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B10AB80-0246-78B5-30DF-E8260C1F4532}"/>
              </a:ext>
            </a:extLst>
          </p:cNvPr>
          <p:cNvSpPr txBox="1"/>
          <p:nvPr/>
        </p:nvSpPr>
        <p:spPr>
          <a:xfrm>
            <a:off x="219958" y="6259164"/>
            <a:ext cx="10838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Сертификация: не менее 50% от максимального балла (тестирование и решение кейса).</a:t>
            </a:r>
            <a:endParaRPr lang="ru-KZ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34825A-BD10-3B8C-63B4-F54592B3A776}"/>
              </a:ext>
            </a:extLst>
          </p:cNvPr>
          <p:cNvSpPr txBox="1"/>
          <p:nvPr/>
        </p:nvSpPr>
        <p:spPr>
          <a:xfrm>
            <a:off x="219958" y="598836"/>
            <a:ext cx="11582401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Этапы оценивания</a:t>
            </a:r>
            <a:r>
              <a:rPr lang="ru-RU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: </a:t>
            </a:r>
          </a:p>
          <a:p>
            <a:pPr algn="just"/>
            <a:r>
              <a:rPr lang="ru-RU" sz="1800" b="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1 этап – </a:t>
            </a:r>
            <a:r>
              <a:rPr lang="ru-RU" b="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и</a:t>
            </a:r>
            <a:r>
              <a:rPr lang="ru-RU" sz="1800" dirty="0">
                <a:latin typeface="Arial Narrow" panose="020B0606020202030204" pitchFamily="34" charset="0"/>
              </a:rPr>
              <a:t>тоговое тестирование с целью определения качества знаний, приобретенных в ходе обучения по программе. Т</a:t>
            </a:r>
            <a:r>
              <a:rPr lang="kk-KZ" sz="18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ест включает 50 вопросов. </a:t>
            </a:r>
            <a:endParaRPr lang="ru-KZ" sz="1800" dirty="0">
              <a:latin typeface="Arial Narrow" panose="020B0606020202030204" pitchFamily="34" charset="0"/>
            </a:endParaRPr>
          </a:p>
          <a:p>
            <a:r>
              <a:rPr lang="ru-RU" sz="1800" dirty="0">
                <a:latin typeface="Arial Narrow" panose="020B0606020202030204" pitchFamily="34" charset="0"/>
              </a:rPr>
              <a:t>2 этап – письменная работа по решению аутентичного кейса (объёмом 500 слов)  </a:t>
            </a:r>
          </a:p>
        </p:txBody>
      </p:sp>
    </p:spTree>
    <p:extLst>
      <p:ext uri="{BB962C8B-B14F-4D97-AF65-F5344CB8AC3E}">
        <p14:creationId xmlns:p14="http://schemas.microsoft.com/office/powerpoint/2010/main" val="647690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06CDF2-0B03-A7BC-CAA6-AB882D795F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5431"/>
            <a:ext cx="11849853" cy="37492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A514F9-579D-B8F1-F65C-AE90D6F06F89}"/>
              </a:ext>
            </a:extLst>
          </p:cNvPr>
          <p:cNvSpPr txBox="1"/>
          <p:nvPr/>
        </p:nvSpPr>
        <p:spPr>
          <a:xfrm>
            <a:off x="59635" y="31552"/>
            <a:ext cx="1179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Посткурсовая</a:t>
            </a:r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поддержка слушателей по каждой программе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1A5CB7-F265-378D-9C67-AC731BBF2689}"/>
              </a:ext>
            </a:extLst>
          </p:cNvPr>
          <p:cNvSpPr txBox="1"/>
          <p:nvPr/>
        </p:nvSpPr>
        <p:spPr>
          <a:xfrm>
            <a:off x="668305" y="1599793"/>
            <a:ext cx="32703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1 ЭТАП: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67F5A2-2553-7DD8-2C9E-4A7768084B73}"/>
              </a:ext>
            </a:extLst>
          </p:cNvPr>
          <p:cNvSpPr txBox="1"/>
          <p:nvPr/>
        </p:nvSpPr>
        <p:spPr>
          <a:xfrm>
            <a:off x="4468842" y="1574698"/>
            <a:ext cx="32703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 Narrow" panose="020B0606020202030204" pitchFamily="34" charset="0"/>
              </a:rPr>
              <a:t>2</a:t>
            </a:r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 ЭТАП: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DD1783-38C2-AA86-D431-707C8EBF5A00}"/>
              </a:ext>
            </a:extLst>
          </p:cNvPr>
          <p:cNvSpPr txBox="1"/>
          <p:nvPr/>
        </p:nvSpPr>
        <p:spPr>
          <a:xfrm>
            <a:off x="8579529" y="1544683"/>
            <a:ext cx="32703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 ЭТАП: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FAACD47-7442-2911-2AFE-17F9509A85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7221" y="3770562"/>
            <a:ext cx="493955" cy="49395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696DD3F-92FD-C844-53B6-8AC5D976C3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2376" y="3798201"/>
            <a:ext cx="493955" cy="49395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5204E18-89FA-9EA0-EFC0-921D98244B4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55321" y="3814224"/>
            <a:ext cx="493955" cy="4939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A4B0451-25C0-6BAC-084C-FD3A8F28A435}"/>
              </a:ext>
            </a:extLst>
          </p:cNvPr>
          <p:cNvSpPr txBox="1"/>
          <p:nvPr/>
        </p:nvSpPr>
        <p:spPr>
          <a:xfrm>
            <a:off x="1307023" y="2546728"/>
            <a:ext cx="249775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Анализ результатов курсового мониторинга и внешнего итогового оценивания.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Совместная работа над Матрицей коммуникации тренера и слушателя.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50336-3ECE-790F-627E-F5267F380075}"/>
              </a:ext>
            </a:extLst>
          </p:cNvPr>
          <p:cNvSpPr txBox="1"/>
          <p:nvPr/>
        </p:nvSpPr>
        <p:spPr>
          <a:xfrm>
            <a:off x="5127724" y="2392839"/>
            <a:ext cx="262666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Методическое </a:t>
            </a:r>
            <a:r>
              <a:rPr lang="ru-RU" sz="2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сопро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-вождение </a:t>
            </a:r>
            <a:r>
              <a:rPr lang="ru-RU" sz="2000" dirty="0">
                <a:latin typeface="Arial Narrow" panose="020B0606020202030204" pitchFamily="34" charset="0"/>
              </a:rPr>
              <a:t>(наблюдение занятий, 2 семинара, 2 вебинара, 4 </a:t>
            </a:r>
            <a:r>
              <a:rPr lang="ru-RU" sz="2000" dirty="0" err="1">
                <a:latin typeface="Arial Narrow" panose="020B0606020202030204" pitchFamily="34" charset="0"/>
              </a:rPr>
              <a:t>консульта-ции</a:t>
            </a:r>
            <a:r>
              <a:rPr lang="ru-RU" sz="2000" dirty="0">
                <a:latin typeface="Arial Narrow" panose="020B0606020202030204" pitchFamily="34" charset="0"/>
              </a:rPr>
              <a:t>) на 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основе Матриц</a:t>
            </a:r>
            <a:r>
              <a:rPr lang="kk-KZ" sz="2000" dirty="0">
                <a:solidFill>
                  <a:schemeClr val="tx1"/>
                </a:solidFill>
                <a:latin typeface="Arial Narrow" panose="020B0606020202030204" pitchFamily="34" charset="0"/>
              </a:rPr>
              <a:t>ы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коммуникации.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Стажировка педагогов ЕМН и ОГН на базе Интеллектуальных школ</a:t>
            </a:r>
            <a:endParaRPr lang="ru-KZ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B19AD6-E39F-D2A6-41DF-29BA741B3D6F}"/>
              </a:ext>
            </a:extLst>
          </p:cNvPr>
          <p:cNvSpPr txBox="1"/>
          <p:nvPr/>
        </p:nvSpPr>
        <p:spPr>
          <a:xfrm>
            <a:off x="9206215" y="2505316"/>
            <a:ext cx="235948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Итоговая встреча </a:t>
            </a:r>
          </a:p>
          <a:p>
            <a:r>
              <a:rPr lang="ru-RU" sz="2000" dirty="0">
                <a:latin typeface="Arial Narrow" panose="020B0606020202030204" pitchFamily="34" charset="0"/>
              </a:rPr>
              <a:t>по обсуждению результатов 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работы в течение года: влияние идей программы на улучшение преподавания и обучения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19DF17-29F5-9F37-F5DD-FDD533158710}"/>
              </a:ext>
            </a:extLst>
          </p:cNvPr>
          <p:cNvSpPr txBox="1"/>
          <p:nvPr/>
        </p:nvSpPr>
        <p:spPr>
          <a:xfrm>
            <a:off x="200891" y="731984"/>
            <a:ext cx="11790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Продолжительность</a:t>
            </a:r>
            <a:r>
              <a:rPr lang="ru-RU" sz="2400" dirty="0">
                <a:latin typeface="Arial Narrow" panose="020B0606020202030204" pitchFamily="34" charset="0"/>
              </a:rPr>
              <a:t>: 1 год</a:t>
            </a:r>
          </a:p>
        </p:txBody>
      </p:sp>
    </p:spTree>
    <p:extLst>
      <p:ext uri="{BB962C8B-B14F-4D97-AF65-F5344CB8AC3E}">
        <p14:creationId xmlns:p14="http://schemas.microsoft.com/office/powerpoint/2010/main" val="16984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>
            <a:extLst>
              <a:ext uri="{FF2B5EF4-FFF2-40B4-BE49-F238E27FC236}">
                <a16:creationId xmlns:a16="http://schemas.microsoft.com/office/drawing/2014/main" id="{F5C15AA0-60BA-A821-8EDD-BCC12673A3B9}"/>
              </a:ext>
            </a:extLst>
          </p:cNvPr>
          <p:cNvSpPr/>
          <p:nvPr/>
        </p:nvSpPr>
        <p:spPr>
          <a:xfrm>
            <a:off x="442539" y="1372602"/>
            <a:ext cx="4214563" cy="4112796"/>
          </a:xfrm>
          <a:prstGeom prst="ellipse">
            <a:avLst/>
          </a:prstGeom>
          <a:noFill/>
          <a:ln w="57150" cap="rnd">
            <a:solidFill>
              <a:schemeClr val="bg1">
                <a:lumMod val="65000"/>
              </a:schemeClr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EC5768-7A56-EB6C-AD74-04AD591B1168}"/>
              </a:ext>
            </a:extLst>
          </p:cNvPr>
          <p:cNvSpPr txBox="1"/>
          <p:nvPr/>
        </p:nvSpPr>
        <p:spPr>
          <a:xfrm>
            <a:off x="716048" y="2510724"/>
            <a:ext cx="36675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Направления  курсов повышения квалификации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F416C6-7627-284C-C8FD-84A8CB746E46}"/>
              </a:ext>
            </a:extLst>
          </p:cNvPr>
          <p:cNvSpPr txBox="1"/>
          <p:nvPr/>
        </p:nvSpPr>
        <p:spPr>
          <a:xfrm>
            <a:off x="6896637" y="810389"/>
            <a:ext cx="52679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baseline="0" dirty="0">
                <a:latin typeface="Arial Narrow" panose="020B0606020202030204" pitchFamily="34" charset="0"/>
              </a:rPr>
              <a:t>Преподавание общеобразовательных дисциплин в колледже: фокусы и стратегии улучшения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42D373-2432-CD2F-D084-75D50BF9011B}"/>
              </a:ext>
            </a:extLst>
          </p:cNvPr>
          <p:cNvSpPr txBox="1"/>
          <p:nvPr/>
        </p:nvSpPr>
        <p:spPr>
          <a:xfrm>
            <a:off x="6994571" y="3995815"/>
            <a:ext cx="48289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 Narrow" panose="020B0606020202030204" pitchFamily="34" charset="0"/>
              </a:rPr>
              <a:t>Психолого-педагогическое</a:t>
            </a:r>
            <a:r>
              <a:rPr lang="ru-RU" sz="2400" b="1" baseline="0" dirty="0">
                <a:latin typeface="Arial Narrow" panose="020B0606020202030204" pitchFamily="34" charset="0"/>
              </a:rPr>
              <a:t> сопровождение студентов колледжа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0E0407-2C46-1E06-CDEB-3D8CCA1CC35C}"/>
              </a:ext>
            </a:extLst>
          </p:cNvPr>
          <p:cNvSpPr txBox="1"/>
          <p:nvPr/>
        </p:nvSpPr>
        <p:spPr>
          <a:xfrm>
            <a:off x="6994571" y="2079993"/>
            <a:ext cx="50721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 Narrow" panose="020B0606020202030204" pitchFamily="34" charset="0"/>
              </a:rPr>
              <a:t>Целевая аудитория: преподаватели по предметам ЕМН, ОГН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0D0436-7F8C-D3FF-DBF4-84227FFA8E0B}"/>
              </a:ext>
            </a:extLst>
          </p:cNvPr>
          <p:cNvSpPr txBox="1"/>
          <p:nvPr/>
        </p:nvSpPr>
        <p:spPr>
          <a:xfrm>
            <a:off x="6994571" y="5004330"/>
            <a:ext cx="5072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Целевая аудитория: психологи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A5F5B879-51DC-FF7D-9201-502D525E1869}"/>
              </a:ext>
            </a:extLst>
          </p:cNvPr>
          <p:cNvGrpSpPr/>
          <p:nvPr/>
        </p:nvGrpSpPr>
        <p:grpSpPr>
          <a:xfrm>
            <a:off x="5756912" y="1604251"/>
            <a:ext cx="983423" cy="983423"/>
            <a:chOff x="5265202" y="217925"/>
            <a:chExt cx="983423" cy="983423"/>
          </a:xfrm>
        </p:grpSpPr>
        <p:sp>
          <p:nvSpPr>
            <p:cNvPr id="10" name="Oval 16">
              <a:extLst>
                <a:ext uri="{FF2B5EF4-FFF2-40B4-BE49-F238E27FC236}">
                  <a16:creationId xmlns:a16="http://schemas.microsoft.com/office/drawing/2014/main" id="{4206BD2D-1B7C-B64A-88A1-98DF8E34CE29}"/>
                </a:ext>
              </a:extLst>
            </p:cNvPr>
            <p:cNvSpPr/>
            <p:nvPr/>
          </p:nvSpPr>
          <p:spPr>
            <a:xfrm>
              <a:off x="5265202" y="217925"/>
              <a:ext cx="983423" cy="983423"/>
            </a:xfrm>
            <a:prstGeom prst="ellipse">
              <a:avLst/>
            </a:prstGeom>
            <a:solidFill>
              <a:srgbClr val="92D050"/>
            </a:solidFill>
            <a:ln w="76200" cap="flat" cmpd="sng" algn="ctr">
              <a:solidFill>
                <a:srgbClr val="92D050">
                  <a:alpha val="6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815627A5-64F8-D0D2-492E-0CE831AF55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421504" y="358259"/>
              <a:ext cx="670817" cy="670817"/>
            </a:xfrm>
            <a:prstGeom prst="rect">
              <a:avLst/>
            </a:prstGeom>
          </p:spPr>
        </p:pic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C304B9FD-53D3-1179-2249-6CFC8AC56416}"/>
              </a:ext>
            </a:extLst>
          </p:cNvPr>
          <p:cNvGrpSpPr/>
          <p:nvPr/>
        </p:nvGrpSpPr>
        <p:grpSpPr>
          <a:xfrm>
            <a:off x="5756912" y="4205573"/>
            <a:ext cx="983423" cy="983423"/>
            <a:chOff x="5451664" y="2816263"/>
            <a:chExt cx="983423" cy="983423"/>
          </a:xfrm>
        </p:grpSpPr>
        <p:sp>
          <p:nvSpPr>
            <p:cNvPr id="11" name="Oval 18">
              <a:extLst>
                <a:ext uri="{FF2B5EF4-FFF2-40B4-BE49-F238E27FC236}">
                  <a16:creationId xmlns:a16="http://schemas.microsoft.com/office/drawing/2014/main" id="{189C7DE4-1DA0-5931-A588-BB2D94A4AC4D}"/>
                </a:ext>
              </a:extLst>
            </p:cNvPr>
            <p:cNvSpPr/>
            <p:nvPr/>
          </p:nvSpPr>
          <p:spPr>
            <a:xfrm>
              <a:off x="5451664" y="2816263"/>
              <a:ext cx="983423" cy="983423"/>
            </a:xfrm>
            <a:prstGeom prst="ellipse">
              <a:avLst/>
            </a:prstGeom>
            <a:solidFill>
              <a:srgbClr val="44546A"/>
            </a:solidFill>
            <a:ln w="76200" cap="flat" cmpd="sng" algn="ctr">
              <a:solidFill>
                <a:srgbClr val="44546A">
                  <a:alpha val="6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8" name="Рисунок 27">
              <a:extLst>
                <a:ext uri="{FF2B5EF4-FFF2-40B4-BE49-F238E27FC236}">
                  <a16:creationId xmlns:a16="http://schemas.microsoft.com/office/drawing/2014/main" id="{51546A84-A352-50B7-F2A8-1502EFAF6B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01843" y="2950851"/>
              <a:ext cx="670817" cy="670817"/>
            </a:xfrm>
            <a:prstGeom prst="rect">
              <a:avLst/>
            </a:prstGeom>
          </p:spPr>
        </p:pic>
      </p:grp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4CC7452-9DCE-6448-C653-7133BEEC3C12}"/>
              </a:ext>
            </a:extLst>
          </p:cNvPr>
          <p:cNvCxnSpPr>
            <a:cxnSpLocks/>
          </p:cNvCxnSpPr>
          <p:nvPr/>
        </p:nvCxnSpPr>
        <p:spPr>
          <a:xfrm flipV="1">
            <a:off x="4804427" y="2268821"/>
            <a:ext cx="787214" cy="4838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D34017F2-68F5-C68A-C932-0F21114BA2AD}"/>
              </a:ext>
            </a:extLst>
          </p:cNvPr>
          <p:cNvCxnSpPr>
            <a:cxnSpLocks/>
          </p:cNvCxnSpPr>
          <p:nvPr/>
        </p:nvCxnSpPr>
        <p:spPr>
          <a:xfrm>
            <a:off x="4732192" y="4300934"/>
            <a:ext cx="845357" cy="37463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66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41560"/>
            <a:ext cx="1179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Организация обучения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809129"/>
              </p:ext>
            </p:extLst>
          </p:nvPr>
        </p:nvGraphicFramePr>
        <p:xfrm>
          <a:off x="344054" y="788733"/>
          <a:ext cx="11406910" cy="571362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68964">
                  <a:extLst>
                    <a:ext uri="{9D8B030D-6E8A-4147-A177-3AD203B41FA5}">
                      <a16:colId xmlns:a16="http://schemas.microsoft.com/office/drawing/2014/main" val="3280437115"/>
                    </a:ext>
                  </a:extLst>
                </a:gridCol>
                <a:gridCol w="8037946">
                  <a:extLst>
                    <a:ext uri="{9D8B030D-6E8A-4147-A177-3AD203B41FA5}">
                      <a16:colId xmlns:a16="http://schemas.microsoft.com/office/drawing/2014/main" val="734047122"/>
                    </a:ext>
                  </a:extLst>
                </a:gridCol>
              </a:tblGrid>
              <a:tr h="760075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Продолжительность и формат обучения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72 часа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(10 дней), офлайн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27782"/>
                  </a:ext>
                </a:extLst>
              </a:tr>
              <a:tr h="429608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Место проведения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На базе региональных филиалов Центра педагогического мастерства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91292"/>
                  </a:ext>
                </a:extLst>
              </a:tr>
              <a:tr h="2420821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Техническое сопровождение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Обязательная регистрация в системе ЭСУС 2.0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Автоматическое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оздание Личного кабинета слушателя на платформе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sdo.cpm.kz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(учебные ресурсы, загрузка самостоятельных работ слушателя, письменная обратная связь тренера со слушателем, входное тестирование и промежуточное оценивание)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После успешного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прохождения итогового оценивания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генерация электронного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сертификата с 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QR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-кодом, в случае неуспешного – выдача  справки (с возможностью повторного прохождения оценивания)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514914"/>
                  </a:ext>
                </a:extLst>
              </a:tr>
              <a:tr h="529806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Сертификация слушателей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Слушатель получает сертификат после процедуры прохождения итогового оценивания. </a:t>
                      </a:r>
                    </a:p>
                    <a:p>
                      <a:pPr algn="just"/>
                      <a:r>
                        <a:rPr lang="ru-RU" sz="1800" b="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В случае неуспешного прохождения – выдается справка (затем тренер продолжает работать со слушателем и готовить его к повторному оцениванию)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885182"/>
                  </a:ext>
                </a:extLst>
              </a:tr>
              <a:tr h="429608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Посткурсовое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сопровождение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Сопровождение слушателей проводится в течение 1 года (</a:t>
                      </a:r>
                      <a:r>
                        <a:rPr lang="ru-RU" sz="1800" dirty="0">
                          <a:latin typeface="Arial Narrow" panose="020B0606020202030204" pitchFamily="34" charset="0"/>
                        </a:rPr>
                        <a:t>наблюдение занятий педагога тренером, 2 семинара, 2 вебинара, 4 консультации).</a:t>
                      </a:r>
                    </a:p>
                    <a:p>
                      <a:pPr algn="just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Результаты наблюдений занятий и график семинаров/вебинаров сохраняется в Личном кабинете слушателя</a:t>
                      </a:r>
                      <a:endParaRPr lang="ru-RU" sz="1800" b="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0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67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D3FB27-5406-06D6-0BD6-40B5732FA890}"/>
              </a:ext>
            </a:extLst>
          </p:cNvPr>
          <p:cNvSpPr txBox="1"/>
          <p:nvPr/>
        </p:nvSpPr>
        <p:spPr>
          <a:xfrm>
            <a:off x="152400" y="41560"/>
            <a:ext cx="1179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Бизнес-процесс разработки программ</a:t>
            </a:r>
          </a:p>
        </p:txBody>
      </p: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C94DD750-2F89-30A6-94F3-D07FA97C6361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" y="572415"/>
            <a:ext cx="11339052" cy="59207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40375A-50AE-61A0-6E39-A3FFD4979CBE}"/>
              </a:ext>
            </a:extLst>
          </p:cNvPr>
          <p:cNvSpPr txBox="1"/>
          <p:nvPr/>
        </p:nvSpPr>
        <p:spPr>
          <a:xfrm>
            <a:off x="1282044" y="1331422"/>
            <a:ext cx="69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1</a:t>
            </a:r>
            <a:endParaRPr lang="ru-KZ" sz="2800" b="1" dirty="0"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31FA76-D296-190F-A9D0-F677B62BAFD9}"/>
              </a:ext>
            </a:extLst>
          </p:cNvPr>
          <p:cNvSpPr txBox="1"/>
          <p:nvPr/>
        </p:nvSpPr>
        <p:spPr>
          <a:xfrm>
            <a:off x="1282044" y="1945735"/>
            <a:ext cx="69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2</a:t>
            </a:r>
            <a:endParaRPr lang="ru-KZ" sz="28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B0B15D-7D15-39D4-8037-2F5AA73E7988}"/>
              </a:ext>
            </a:extLst>
          </p:cNvPr>
          <p:cNvSpPr txBox="1"/>
          <p:nvPr/>
        </p:nvSpPr>
        <p:spPr>
          <a:xfrm>
            <a:off x="1282044" y="2468955"/>
            <a:ext cx="69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3</a:t>
            </a:r>
            <a:endParaRPr lang="ru-KZ" sz="2800" b="1" dirty="0"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19CD48-B01C-1CE3-C4D1-1284244191B1}"/>
              </a:ext>
            </a:extLst>
          </p:cNvPr>
          <p:cNvSpPr txBox="1"/>
          <p:nvPr/>
        </p:nvSpPr>
        <p:spPr>
          <a:xfrm>
            <a:off x="1282043" y="3273327"/>
            <a:ext cx="69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4</a:t>
            </a:r>
            <a:endParaRPr lang="ru-KZ" sz="28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598ACF-436C-E074-62D0-1DAC74E25664}"/>
              </a:ext>
            </a:extLst>
          </p:cNvPr>
          <p:cNvSpPr txBox="1"/>
          <p:nvPr/>
        </p:nvSpPr>
        <p:spPr>
          <a:xfrm>
            <a:off x="1282042" y="4084025"/>
            <a:ext cx="69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5</a:t>
            </a:r>
            <a:endParaRPr lang="ru-KZ" sz="2800" b="1" dirty="0"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87C82C-21D5-4468-625D-7AD8ADE3073E}"/>
              </a:ext>
            </a:extLst>
          </p:cNvPr>
          <p:cNvSpPr txBox="1"/>
          <p:nvPr/>
        </p:nvSpPr>
        <p:spPr>
          <a:xfrm>
            <a:off x="1282042" y="4611916"/>
            <a:ext cx="69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6</a:t>
            </a:r>
            <a:endParaRPr lang="ru-KZ" sz="2800" b="1" dirty="0"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52CC46-82EC-CC25-9DB9-FDA7FACF688C}"/>
              </a:ext>
            </a:extLst>
          </p:cNvPr>
          <p:cNvSpPr txBox="1"/>
          <p:nvPr/>
        </p:nvSpPr>
        <p:spPr>
          <a:xfrm>
            <a:off x="1282041" y="5218100"/>
            <a:ext cx="69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7</a:t>
            </a:r>
            <a:endParaRPr lang="ru-KZ" sz="2800" b="1" dirty="0"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82BEB2-8EC1-D553-99E6-A53D6D228B2D}"/>
              </a:ext>
            </a:extLst>
          </p:cNvPr>
          <p:cNvSpPr txBox="1"/>
          <p:nvPr/>
        </p:nvSpPr>
        <p:spPr>
          <a:xfrm>
            <a:off x="2482566" y="1823856"/>
            <a:ext cx="3613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>
                <a:latin typeface="Arial Narrow" panose="020B0606020202030204" pitchFamily="34" charset="0"/>
              </a:rPr>
              <a:t>Предкурсовое</a:t>
            </a:r>
            <a:r>
              <a:rPr lang="ru-RU" sz="1600" dirty="0">
                <a:latin typeface="Arial Narrow" panose="020B0606020202030204" pitchFamily="34" charset="0"/>
              </a:rPr>
              <a:t> исследование </a:t>
            </a:r>
            <a:r>
              <a:rPr lang="ru-RU" sz="1400" dirty="0">
                <a:latin typeface="Arial Narrow" panose="020B0606020202030204" pitchFamily="34" charset="0"/>
              </a:rPr>
              <a:t>(ноябрь 2022 г.) </a:t>
            </a:r>
            <a:endParaRPr lang="ru-KZ" sz="1600" dirty="0">
              <a:latin typeface="Arial Narrow" panose="020B0606020202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969756-3BA3-7939-804C-59B6DA79C8E9}"/>
              </a:ext>
            </a:extLst>
          </p:cNvPr>
          <p:cNvSpPr txBox="1"/>
          <p:nvPr/>
        </p:nvSpPr>
        <p:spPr>
          <a:xfrm>
            <a:off x="6147216" y="914274"/>
            <a:ext cx="335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Анализ законодательства РК, </a:t>
            </a:r>
            <a:r>
              <a:rPr lang="ru-RU" sz="1400" dirty="0" err="1">
                <a:latin typeface="Arial Narrow" panose="020B0606020202030204" pitchFamily="34" charset="0"/>
              </a:rPr>
              <a:t>ТУПов</a:t>
            </a:r>
            <a:r>
              <a:rPr lang="ru-RU" sz="1400" dirty="0">
                <a:latin typeface="Arial Narrow" panose="020B0606020202030204" pitchFamily="34" charset="0"/>
              </a:rPr>
              <a:t> руководств по оцениванию в системе </a:t>
            </a:r>
            <a:r>
              <a:rPr lang="ru-RU" sz="1400" dirty="0" err="1">
                <a:latin typeface="Arial Narrow" panose="020B0606020202030204" pitchFamily="34" charset="0"/>
              </a:rPr>
              <a:t>ТиПО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endParaRPr lang="ru-KZ" sz="1400" dirty="0">
              <a:latin typeface="Arial Narrow" panose="020B0606020202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C821F6-55B2-CFF9-4E09-421158041DFA}"/>
              </a:ext>
            </a:extLst>
          </p:cNvPr>
          <p:cNvSpPr txBox="1"/>
          <p:nvPr/>
        </p:nvSpPr>
        <p:spPr>
          <a:xfrm>
            <a:off x="6932170" y="1642983"/>
            <a:ext cx="3535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Определение целей, задач, ожидаемых результатов, разработка учебных планов по предметам </a:t>
            </a:r>
            <a:endParaRPr lang="ru-KZ" sz="1400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64DC03-8616-D685-6787-6A04BC5C949D}"/>
              </a:ext>
            </a:extLst>
          </p:cNvPr>
          <p:cNvSpPr txBox="1"/>
          <p:nvPr/>
        </p:nvSpPr>
        <p:spPr>
          <a:xfrm>
            <a:off x="2492432" y="2312380"/>
            <a:ext cx="3974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Разработка программ </a:t>
            </a:r>
            <a:r>
              <a:rPr lang="ru-RU" sz="1400" dirty="0">
                <a:latin typeface="Arial Narrow" panose="020B0606020202030204" pitchFamily="34" charset="0"/>
              </a:rPr>
              <a:t>(декабрь 2022 г.)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endParaRPr lang="ru-KZ" sz="1600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0A6399-BBAC-C12F-3691-5285E6D7A00B}"/>
              </a:ext>
            </a:extLst>
          </p:cNvPr>
          <p:cNvSpPr txBox="1"/>
          <p:nvPr/>
        </p:nvSpPr>
        <p:spPr>
          <a:xfrm>
            <a:off x="2482566" y="2877136"/>
            <a:ext cx="4596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Публичное обсуждение программ </a:t>
            </a:r>
            <a:r>
              <a:rPr lang="ru-RU" sz="1400" dirty="0">
                <a:latin typeface="Arial Narrow" panose="020B0606020202030204" pitchFamily="34" charset="0"/>
              </a:rPr>
              <a:t>(5-18 января 2023 г.)</a:t>
            </a:r>
            <a:endParaRPr lang="ru-KZ" sz="1600" dirty="0">
              <a:latin typeface="Arial Narrow" panose="020B0606020202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BAA270-7AED-E398-38C7-F75761ED33B4}"/>
              </a:ext>
            </a:extLst>
          </p:cNvPr>
          <p:cNvSpPr txBox="1"/>
          <p:nvPr/>
        </p:nvSpPr>
        <p:spPr>
          <a:xfrm>
            <a:off x="2482566" y="3365660"/>
            <a:ext cx="490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Экспертиза программ в МП РК </a:t>
            </a:r>
            <a:r>
              <a:rPr lang="ru-RU" sz="1400" dirty="0">
                <a:latin typeface="Arial Narrow" panose="020B0606020202030204" pitchFamily="34" charset="0"/>
              </a:rPr>
              <a:t>(с 20 января 2023 года)</a:t>
            </a:r>
            <a:endParaRPr lang="ru-KZ" sz="1600" dirty="0">
              <a:latin typeface="Arial Narrow" panose="020B0606020202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E966B1-A815-2C48-E36B-6F94B0B60508}"/>
              </a:ext>
            </a:extLst>
          </p:cNvPr>
          <p:cNvSpPr txBox="1"/>
          <p:nvPr/>
        </p:nvSpPr>
        <p:spPr>
          <a:xfrm>
            <a:off x="2492432" y="4920895"/>
            <a:ext cx="3521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Презентация программ </a:t>
            </a:r>
            <a:r>
              <a:rPr lang="ru-RU" sz="1400" dirty="0">
                <a:latin typeface="Arial Narrow" panose="020B0606020202030204" pitchFamily="34" charset="0"/>
              </a:rPr>
              <a:t>(до 17 марта 2023 г.)</a:t>
            </a:r>
            <a:endParaRPr lang="ru-KZ" sz="1600" dirty="0">
              <a:latin typeface="Arial Narrow" panose="020B0606020202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4ECA21-8A4B-7400-3C01-10CBC4EF2341}"/>
              </a:ext>
            </a:extLst>
          </p:cNvPr>
          <p:cNvSpPr txBox="1"/>
          <p:nvPr/>
        </p:nvSpPr>
        <p:spPr>
          <a:xfrm>
            <a:off x="2492432" y="4403147"/>
            <a:ext cx="409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Обучение тренеров </a:t>
            </a:r>
            <a:r>
              <a:rPr lang="ru-RU" sz="1400" dirty="0">
                <a:latin typeface="Arial Narrow" panose="020B0606020202030204" pitchFamily="34" charset="0"/>
              </a:rPr>
              <a:t>(6-10 марта 2023 г.)</a:t>
            </a:r>
            <a:endParaRPr lang="ru-KZ" sz="1600" dirty="0">
              <a:latin typeface="Arial Narrow" panose="020B0606020202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71813C-EF0C-CF85-E85A-8C6913D1F6D8}"/>
              </a:ext>
            </a:extLst>
          </p:cNvPr>
          <p:cNvSpPr txBox="1"/>
          <p:nvPr/>
        </p:nvSpPr>
        <p:spPr>
          <a:xfrm>
            <a:off x="2492432" y="3885399"/>
            <a:ext cx="4662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Разработка УМК </a:t>
            </a:r>
            <a:r>
              <a:rPr lang="ru-RU" sz="1400" dirty="0">
                <a:latin typeface="Arial Narrow" panose="020B0606020202030204" pitchFamily="34" charset="0"/>
              </a:rPr>
              <a:t>(декабрь 2022 г. – март 2023 г.)</a:t>
            </a:r>
            <a:endParaRPr lang="ru-KZ" sz="1600" dirty="0">
              <a:latin typeface="Arial Narrow" panose="020B0606020202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F768FB-ED6A-ED7E-23A4-1DC66FAA73C0}"/>
              </a:ext>
            </a:extLst>
          </p:cNvPr>
          <p:cNvSpPr txBox="1"/>
          <p:nvPr/>
        </p:nvSpPr>
        <p:spPr>
          <a:xfrm>
            <a:off x="7704210" y="2483803"/>
            <a:ext cx="335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Размещение проектов программ на интернет- портале ЦПМ, сбор рекомендаций </a:t>
            </a:r>
            <a:endParaRPr lang="ru-KZ" sz="1400" dirty="0"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434ADF3-D968-522B-0ECB-FCDCDCF2E0A7}"/>
              </a:ext>
            </a:extLst>
          </p:cNvPr>
          <p:cNvSpPr txBox="1"/>
          <p:nvPr/>
        </p:nvSpPr>
        <p:spPr>
          <a:xfrm>
            <a:off x="8214828" y="3286859"/>
            <a:ext cx="335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Согласование с НАО им. Алтынсарина, получение экспертного заключения</a:t>
            </a:r>
            <a:endParaRPr lang="ru-KZ" sz="1400" dirty="0"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7BA0E0-82C1-1A64-B7BB-266F5EC6DFF7}"/>
              </a:ext>
            </a:extLst>
          </p:cNvPr>
          <p:cNvSpPr txBox="1"/>
          <p:nvPr/>
        </p:nvSpPr>
        <p:spPr>
          <a:xfrm>
            <a:off x="7667751" y="3950074"/>
            <a:ext cx="35636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Разработка руководств и рабочих тетрадей для слушателей. Подбор ресурсов и заданий в зависимости от профиля </a:t>
            </a:r>
            <a:r>
              <a:rPr lang="ru-RU" sz="1400" dirty="0" err="1">
                <a:latin typeface="Arial Narrow" panose="020B0606020202030204" pitchFamily="34" charset="0"/>
              </a:rPr>
              <a:t>ТУПа</a:t>
            </a:r>
            <a:endParaRPr lang="ru-KZ" sz="1400" dirty="0">
              <a:latin typeface="Arial Narrow" panose="020B0606020202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B1F17F-CDF0-1744-008E-352FBA759AD8}"/>
              </a:ext>
            </a:extLst>
          </p:cNvPr>
          <p:cNvSpPr txBox="1"/>
          <p:nvPr/>
        </p:nvSpPr>
        <p:spPr>
          <a:xfrm>
            <a:off x="6970273" y="4828733"/>
            <a:ext cx="335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Подготовка тренеров по каждой программе. Корректировка программ и УМК. </a:t>
            </a:r>
            <a:endParaRPr lang="ru-KZ" sz="1400" dirty="0">
              <a:latin typeface="Arial Narrow" panose="020B0606020202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4DFA65-6C1F-DA4D-FADF-3A43CCE8A924}"/>
              </a:ext>
            </a:extLst>
          </p:cNvPr>
          <p:cNvSpPr txBox="1"/>
          <p:nvPr/>
        </p:nvSpPr>
        <p:spPr>
          <a:xfrm>
            <a:off x="6156030" y="5628113"/>
            <a:ext cx="3482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Презентация особенностей программы для руководителей и педагогов колледжей страны</a:t>
            </a:r>
            <a:endParaRPr lang="ru-KZ" sz="1400" dirty="0"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FC55FC-5BEF-6692-CC9C-AF38CCF5C2B6}"/>
              </a:ext>
            </a:extLst>
          </p:cNvPr>
          <p:cNvSpPr txBox="1"/>
          <p:nvPr/>
        </p:nvSpPr>
        <p:spPr>
          <a:xfrm>
            <a:off x="1186901" y="6500828"/>
            <a:ext cx="10559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Курсы повышения квалификации для педагогов колледжей начнутся с 27 марта 2023 года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endParaRPr lang="ru-KZ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05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2EF95D-163D-B2FC-38BA-8CCA09FF996E}"/>
              </a:ext>
            </a:extLst>
          </p:cNvPr>
          <p:cNvSpPr txBox="1"/>
          <p:nvPr/>
        </p:nvSpPr>
        <p:spPr>
          <a:xfrm>
            <a:off x="152400" y="0"/>
            <a:ext cx="1179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График обучения слушателей (план – 5 100 чел.)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1D3EB90-52AE-259C-7408-25288133F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875801"/>
              </p:ext>
            </p:extLst>
          </p:nvPr>
        </p:nvGraphicFramePr>
        <p:xfrm>
          <a:off x="90552" y="523220"/>
          <a:ext cx="11913914" cy="630743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95947">
                  <a:extLst>
                    <a:ext uri="{9D8B030D-6E8A-4147-A177-3AD203B41FA5}">
                      <a16:colId xmlns:a16="http://schemas.microsoft.com/office/drawing/2014/main" val="1902083668"/>
                    </a:ext>
                  </a:extLst>
                </a:gridCol>
                <a:gridCol w="720577">
                  <a:extLst>
                    <a:ext uri="{9D8B030D-6E8A-4147-A177-3AD203B41FA5}">
                      <a16:colId xmlns:a16="http://schemas.microsoft.com/office/drawing/2014/main" val="805229989"/>
                    </a:ext>
                  </a:extLst>
                </a:gridCol>
                <a:gridCol w="641022">
                  <a:extLst>
                    <a:ext uri="{9D8B030D-6E8A-4147-A177-3AD203B41FA5}">
                      <a16:colId xmlns:a16="http://schemas.microsoft.com/office/drawing/2014/main" val="2499651197"/>
                    </a:ext>
                  </a:extLst>
                </a:gridCol>
                <a:gridCol w="953433">
                  <a:extLst>
                    <a:ext uri="{9D8B030D-6E8A-4147-A177-3AD203B41FA5}">
                      <a16:colId xmlns:a16="http://schemas.microsoft.com/office/drawing/2014/main" val="2792980855"/>
                    </a:ext>
                  </a:extLst>
                </a:gridCol>
                <a:gridCol w="953433">
                  <a:extLst>
                    <a:ext uri="{9D8B030D-6E8A-4147-A177-3AD203B41FA5}">
                      <a16:colId xmlns:a16="http://schemas.microsoft.com/office/drawing/2014/main" val="1011490131"/>
                    </a:ext>
                  </a:extLst>
                </a:gridCol>
                <a:gridCol w="953433">
                  <a:extLst>
                    <a:ext uri="{9D8B030D-6E8A-4147-A177-3AD203B41FA5}">
                      <a16:colId xmlns:a16="http://schemas.microsoft.com/office/drawing/2014/main" val="1709811530"/>
                    </a:ext>
                  </a:extLst>
                </a:gridCol>
                <a:gridCol w="953433">
                  <a:extLst>
                    <a:ext uri="{9D8B030D-6E8A-4147-A177-3AD203B41FA5}">
                      <a16:colId xmlns:a16="http://schemas.microsoft.com/office/drawing/2014/main" val="2148747772"/>
                    </a:ext>
                  </a:extLst>
                </a:gridCol>
                <a:gridCol w="681709">
                  <a:extLst>
                    <a:ext uri="{9D8B030D-6E8A-4147-A177-3AD203B41FA5}">
                      <a16:colId xmlns:a16="http://schemas.microsoft.com/office/drawing/2014/main" val="2300487191"/>
                    </a:ext>
                  </a:extLst>
                </a:gridCol>
                <a:gridCol w="681709">
                  <a:extLst>
                    <a:ext uri="{9D8B030D-6E8A-4147-A177-3AD203B41FA5}">
                      <a16:colId xmlns:a16="http://schemas.microsoft.com/office/drawing/2014/main" val="281061759"/>
                    </a:ext>
                  </a:extLst>
                </a:gridCol>
                <a:gridCol w="624101">
                  <a:extLst>
                    <a:ext uri="{9D8B030D-6E8A-4147-A177-3AD203B41FA5}">
                      <a16:colId xmlns:a16="http://schemas.microsoft.com/office/drawing/2014/main" val="2876262078"/>
                    </a:ext>
                  </a:extLst>
                </a:gridCol>
                <a:gridCol w="729717">
                  <a:extLst>
                    <a:ext uri="{9D8B030D-6E8A-4147-A177-3AD203B41FA5}">
                      <a16:colId xmlns:a16="http://schemas.microsoft.com/office/drawing/2014/main" val="2337130709"/>
                    </a:ext>
                  </a:extLst>
                </a:gridCol>
                <a:gridCol w="617947">
                  <a:extLst>
                    <a:ext uri="{9D8B030D-6E8A-4147-A177-3AD203B41FA5}">
                      <a16:colId xmlns:a16="http://schemas.microsoft.com/office/drawing/2014/main" val="1241914365"/>
                    </a:ext>
                  </a:extLst>
                </a:gridCol>
                <a:gridCol w="732867">
                  <a:extLst>
                    <a:ext uri="{9D8B030D-6E8A-4147-A177-3AD203B41FA5}">
                      <a16:colId xmlns:a16="http://schemas.microsoft.com/office/drawing/2014/main" val="967649664"/>
                    </a:ext>
                  </a:extLst>
                </a:gridCol>
                <a:gridCol w="520721">
                  <a:extLst>
                    <a:ext uri="{9D8B030D-6E8A-4147-A177-3AD203B41FA5}">
                      <a16:colId xmlns:a16="http://schemas.microsoft.com/office/drawing/2014/main" val="1982993305"/>
                    </a:ext>
                  </a:extLst>
                </a:gridCol>
                <a:gridCol w="511079">
                  <a:extLst>
                    <a:ext uri="{9D8B030D-6E8A-4147-A177-3AD203B41FA5}">
                      <a16:colId xmlns:a16="http://schemas.microsoft.com/office/drawing/2014/main" val="796177120"/>
                    </a:ext>
                  </a:extLst>
                </a:gridCol>
                <a:gridCol w="472506">
                  <a:extLst>
                    <a:ext uri="{9D8B030D-6E8A-4147-A177-3AD203B41FA5}">
                      <a16:colId xmlns:a16="http://schemas.microsoft.com/office/drawing/2014/main" val="1029807181"/>
                    </a:ext>
                  </a:extLst>
                </a:gridCol>
                <a:gridCol w="455631">
                  <a:extLst>
                    <a:ext uri="{9D8B030D-6E8A-4147-A177-3AD203B41FA5}">
                      <a16:colId xmlns:a16="http://schemas.microsoft.com/office/drawing/2014/main" val="698928875"/>
                    </a:ext>
                  </a:extLst>
                </a:gridCol>
                <a:gridCol w="414649">
                  <a:extLst>
                    <a:ext uri="{9D8B030D-6E8A-4147-A177-3AD203B41FA5}">
                      <a16:colId xmlns:a16="http://schemas.microsoft.com/office/drawing/2014/main" val="2254301936"/>
                    </a:ext>
                  </a:extLst>
                </a:gridCol>
              </a:tblGrid>
              <a:tr h="22233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Arial Narrow" panose="020B0606020202030204" pitchFamily="34" charset="0"/>
                        </a:rPr>
                        <a:t>Место проведения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Arial Narrow" panose="020B0606020202030204" pitchFamily="34" charset="0"/>
                        </a:rPr>
                        <a:t>Всего (чел.)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27.03-31.03.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03.04-06.04.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10.04-14.04.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17.04-20.04.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24.04-28.04.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01.05-04.05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15.05-19.05.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22.05-25.05.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29.05-02.06.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05.06-08.06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12.06-16.06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19.06-22.06.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26.06-30.06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03.07-07.07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  <a:latin typeface="Arial Narrow" panose="020B0606020202030204" pitchFamily="34" charset="0"/>
                        </a:rPr>
                        <a:t>10.07-14.07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/>
                </a:tc>
                <a:extLst>
                  <a:ext uri="{0D108BD9-81ED-4DB2-BD59-A6C34878D82A}">
                    <a16:rowId xmlns:a16="http://schemas.microsoft.com/office/drawing/2014/main" val="3401760476"/>
                  </a:ext>
                </a:extLst>
              </a:tr>
              <a:tr h="22233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KZ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Астана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 dirty="0">
                          <a:effectLst/>
                          <a:latin typeface="Arial Narrow" panose="020B0606020202030204" pitchFamily="34" charset="0"/>
                        </a:rPr>
                        <a:t>212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(25 чел.), химия (15 чел.),психология (12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Рус.яз (25 чел.), физика (15 чел.)</a:t>
                      </a:r>
                      <a:b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биология (15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Информатика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История (25 чел.)</a:t>
                      </a:r>
                      <a:b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Математика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География (10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90081"/>
                  </a:ext>
                </a:extLst>
              </a:tr>
              <a:tr h="358267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Алматы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442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(21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биология (18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(21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</a:t>
                      </a:r>
                      <a:b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химия (37 чел.), география (36 чел.), </a:t>
                      </a:r>
                      <a:b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психология (27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история (50 чел.), математика (50 чел.), информатика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Физика (23 чел.), биология (17 чел.)</a:t>
                      </a:r>
                      <a:b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</a:b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Физика (22 чел.), информатика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011368"/>
                  </a:ext>
                </a:extLst>
              </a:tr>
              <a:tr h="29223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Кокшетау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227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(15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физика (18 чел.), </a:t>
                      </a:r>
                      <a:b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психология (25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(15 чел.), математика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(22 чел.)</a:t>
                      </a:r>
                      <a:b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История (40 чел.),</a:t>
                      </a:r>
                      <a:b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химия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Биология (15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География (9 чел.), информатика (10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800610"/>
                  </a:ext>
                </a:extLst>
              </a:tr>
              <a:tr h="234473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Актобе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210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(27 чел.), англ.яз (25 чел.), история (20 чел.), биология (15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математика (20 чел.), химия (15 чел.), география (15 чел.), психология (23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Физика (15 чел.), информатика (15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900579"/>
                  </a:ext>
                </a:extLst>
              </a:tr>
              <a:tr h="1670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800" u="none" strike="noStrike" dirty="0" err="1">
                          <a:effectLst/>
                          <a:latin typeface="Arial Narrow" panose="020B0606020202030204" pitchFamily="34" charset="0"/>
                        </a:rPr>
                        <a:t>Конаев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243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история (20 чел.), математика (25 чел.), биология (18 чел.), психология (21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География (15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Информатика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История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216870"/>
                  </a:ext>
                </a:extLst>
              </a:tr>
              <a:tr h="8870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Физика (18 чел.), химия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381957"/>
                  </a:ext>
                </a:extLst>
              </a:tr>
              <a:tr h="22233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Талдыкорган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241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Рус.яз (20 чел.), англ.яз (25 чел.), история (20 чел.), математика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биология (20 чел.),  информатика (20 чел.), психология (19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(20 чел.), география (12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Физика (20 чел.), химия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252282"/>
                  </a:ext>
                </a:extLst>
              </a:tr>
              <a:tr h="22233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Атырау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215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(25 чел.), математика (20 чел.), география (13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Рус.яз (18 чел.), англ.яз (25 чел.), история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Биология (17 чел.), психология (23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Химия (17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Физика (17 чел.), информатика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871262"/>
                  </a:ext>
                </a:extLst>
              </a:tr>
              <a:tr h="33189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800" u="none" strike="noStrike" dirty="0" err="1">
                          <a:effectLst/>
                          <a:latin typeface="Arial Narrow" panose="020B0606020202030204" pitchFamily="34" charset="0"/>
                        </a:rPr>
                        <a:t>Усть</a:t>
                      </a:r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800" u="none" strike="noStrike" dirty="0" err="1">
                          <a:effectLst/>
                          <a:latin typeface="Arial Narrow" panose="020B0606020202030204" pitchFamily="34" charset="0"/>
                        </a:rPr>
                        <a:t>Каменогорск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216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(25 чел.), рус.яз (20 чел.), история (20 чел.), биология (17 чел.), география (17 чел.), психология (23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Информатика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Англ.яз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Физика (17 чел.), химия (17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Математика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870387"/>
                  </a:ext>
                </a:extLst>
              </a:tr>
              <a:tr h="244108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Семей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222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Информатика (20 чел.), психология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(25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история (20 чел.), </a:t>
                      </a:r>
                    </a:p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биология (18 чел.), география (18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(25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Математика (20 чел.), физика (18 чел.), химия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32305"/>
                  </a:ext>
                </a:extLst>
              </a:tr>
              <a:tr h="23126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Тараз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322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(21 чел.), рус.яз (40 чел.), англ.яз (20 чел.), история (40 чел.), география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(21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Математика (20 чел.), биология (20 чел.), психология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Математика (20 чел.), физика (20 чел.), химия (20 чел.), информатика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952881"/>
                  </a:ext>
                </a:extLst>
              </a:tr>
              <a:tr h="273017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Уральск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220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(20 чел.), англ.яз (25 чел.), математика (20 чел.), химия (18 чел.), психология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Рус.яз (20 чел.), география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История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Физика (18 чел.), биология (18 чел.), информатика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879996"/>
                  </a:ext>
                </a:extLst>
              </a:tr>
              <a:tr h="237685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Караганда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425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(20 чел.), рус.яз (25 чел.), математика (52 чел.), химия (30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(25 чел.), психология (33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(20 чел.), англ.яз (40 чел.), информатика (20 чел.), история (50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География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Физика (30 чел.), биология (20 чел.), информатика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450948"/>
                  </a:ext>
                </a:extLst>
              </a:tr>
              <a:tr h="22233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Жезказган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Рус.яз (15 чел.)</a:t>
                      </a:r>
                      <a:b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</a:b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Англ.яз (15 чел.), математика (15 чел.), истормя (12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(15 чел.), психология (8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809396"/>
                  </a:ext>
                </a:extLst>
              </a:tr>
              <a:tr h="23126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Костанай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247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Рус.яз (20 чел.), история (20 чел.), физика (18 чел.), биология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Англ.яз (25 чел.), математика (20 чел.), химия (18 чел.), география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Психология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История (20 чел.), информатика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544735"/>
                  </a:ext>
                </a:extLst>
              </a:tr>
              <a:tr h="31416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Кызылорда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270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(22 чел.), рус.яз (20 чел.), англ.яз (25 чел.), история (20 чел.), математика (25 чел.), география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(22 чел.), история (20 чел.), информатика (25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Химия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Психология (19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Физика (18 чел.), биология (18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465711"/>
                  </a:ext>
                </a:extLst>
              </a:tr>
              <a:tr h="2223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Актау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(20 чел.), химия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Биология (18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Англ.яз (20 чел.), история (20 чел.), математика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Рус.яз (20 чел.), география (18 чел.), психология (11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Физика (18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937206"/>
                  </a:ext>
                </a:extLst>
              </a:tr>
              <a:tr h="3219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Информатика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69755"/>
                  </a:ext>
                </a:extLst>
              </a:tr>
              <a:tr h="33189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Павлодар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295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(25 чел.), рус.яз (20 чел.), англ.яз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(25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история (40 чел.), физика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Химия (20 чел.), психология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Математика (20 чел.). биология (20 чел.), география (20 чел.), информатика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59583"/>
                  </a:ext>
                </a:extLst>
              </a:tr>
              <a:tr h="22233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Петропавловск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142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Англ.яз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История (17 чел.), психология (17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(25 чел.), рус.яз (20 чел.), математика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Информ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(18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51542"/>
                  </a:ext>
                </a:extLst>
              </a:tr>
              <a:tr h="2055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Шымкент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272</a:t>
                      </a:r>
                      <a:endParaRPr lang="ru-KZ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Каз.яз (40 чел.), рус.яз (16 чел.), англ.яз (20 чел.), история (20 чел.), математика (20 чел.), химия (18 чел.), информатика (18 чел.), психология (10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(16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(20 чел.), история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География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Физика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95753"/>
                  </a:ext>
                </a:extLst>
              </a:tr>
              <a:tr h="23589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Биология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57076"/>
                  </a:ext>
                </a:extLst>
              </a:tr>
              <a:tr h="1895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ru-KZ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Arial Narrow" panose="020B0606020202030204" pitchFamily="34" charset="0"/>
                        </a:rPr>
                        <a:t>  Туркестан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KZ" sz="800" u="none" strike="noStrike" dirty="0">
                          <a:effectLst/>
                          <a:latin typeface="Arial Narrow" panose="020B0606020202030204" pitchFamily="34" charset="0"/>
                        </a:rPr>
                        <a:t>398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(26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(26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(26 чел.), </a:t>
                      </a:r>
                    </a:p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информатика (20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Каз.яз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(26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рус.яз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(26 чел.), </a:t>
                      </a:r>
                      <a:r>
                        <a:rPr lang="ru-RU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англ.яз</a:t>
                      </a:r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 (26 чел.), </a:t>
                      </a:r>
                    </a:p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математика (25 чел.), химия (20 чел.), информатика (20 чел.), психология (26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История (25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История (26 чел.), география (20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Физика (18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Arial Narrow" panose="020B0606020202030204" pitchFamily="34" charset="0"/>
                        </a:rPr>
                        <a:t>Физика (17 чел.)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774854"/>
                  </a:ext>
                </a:extLst>
              </a:tr>
              <a:tr h="150962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Arial Narrow" panose="020B0606020202030204" pitchFamily="34" charset="0"/>
                        </a:rPr>
                        <a:t>Биология (25 чел.)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KZ" sz="7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2681" marR="2681" marT="268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70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41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1560"/>
            <a:ext cx="1179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Программы по общеобразовательным дисциплинам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80956"/>
              </p:ext>
            </p:extLst>
          </p:nvPr>
        </p:nvGraphicFramePr>
        <p:xfrm>
          <a:off x="313337" y="1905853"/>
          <a:ext cx="11447113" cy="424154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415875">
                  <a:extLst>
                    <a:ext uri="{9D8B030D-6E8A-4147-A177-3AD203B41FA5}">
                      <a16:colId xmlns:a16="http://schemas.microsoft.com/office/drawing/2014/main" val="2852902140"/>
                    </a:ext>
                  </a:extLst>
                </a:gridCol>
                <a:gridCol w="10031238">
                  <a:extLst>
                    <a:ext uri="{9D8B030D-6E8A-4147-A177-3AD203B41FA5}">
                      <a16:colId xmlns:a16="http://schemas.microsoft.com/office/drawing/2014/main" val="3576595221"/>
                    </a:ext>
                  </a:extLst>
                </a:gridCol>
              </a:tblGrid>
              <a:tr h="441863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Дни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Задачи модулей д</a:t>
                      </a:r>
                      <a:r>
                        <a:rPr lang="ru-RU" sz="2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ля обучения 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27070"/>
                  </a:ext>
                </a:extLst>
              </a:tr>
              <a:tr h="1192652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Arial Narrow" panose="020B0606020202030204" pitchFamily="34" charset="0"/>
                        </a:rPr>
                        <a:t>1 – 6 дни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200" dirty="0">
                          <a:latin typeface="Arial Narrow" panose="020B0606020202030204" pitchFamily="34" charset="0"/>
                        </a:rPr>
                        <a:t>углубить предметные знания по сложным темам с выработкой умений и навыков для реализации на практике в соответствии с содержанием учебных программ по общеобразовательным дисциплинам (в соответствии с 6 направлениями в Типовых учебных планах)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61442"/>
                  </a:ext>
                </a:extLst>
              </a:tr>
              <a:tr h="1136219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Arial Narrow" panose="020B0606020202030204" pitchFamily="34" charset="0"/>
                        </a:rPr>
                        <a:t>7 день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>
                          <a:latin typeface="Arial Narrow" panose="020B0606020202030204" pitchFamily="34" charset="0"/>
                        </a:rPr>
                        <a:t>совершенствовать навыки планирования учебной деятельности, направленные на развитие функциональной грамотности (читательская, математическая/ естественнонаучная)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4023"/>
                  </a:ext>
                </a:extLst>
              </a:tr>
              <a:tr h="789041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Arial Narrow" panose="020B0606020202030204" pitchFamily="34" charset="0"/>
                        </a:rPr>
                        <a:t>8-9 дни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>
                          <a:latin typeface="Arial Narrow" panose="020B0606020202030204" pitchFamily="34" charset="0"/>
                        </a:rPr>
                        <a:t>развивать навыки разработки заданий для текущего оценивания в соответствии с особыми потребностями обучающихся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47368"/>
                  </a:ext>
                </a:extLst>
              </a:tr>
              <a:tr h="441863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latin typeface="Arial Narrow" panose="020B0606020202030204" pitchFamily="34" charset="0"/>
                        </a:rPr>
                        <a:t>10 день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>
                          <a:latin typeface="Arial Narrow" panose="020B0606020202030204" pitchFamily="34" charset="0"/>
                        </a:rPr>
                        <a:t>формировать умения и навыки по созданию инклюзивной среды обучения на занятиях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45413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09381" y="740223"/>
            <a:ext cx="10940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Arial Narrow" panose="020B0606020202030204" pitchFamily="34" charset="0"/>
              </a:rPr>
              <a:t>Цель</a:t>
            </a:r>
            <a:r>
              <a:rPr lang="ru-RU" sz="2000" dirty="0">
                <a:latin typeface="Arial Narrow" panose="020B0606020202030204" pitchFamily="34" charset="0"/>
              </a:rPr>
              <a:t>: с</a:t>
            </a:r>
            <a:r>
              <a:rPr lang="kk-KZ" sz="2000" dirty="0">
                <a:latin typeface="Arial Narrow" panose="020B0606020202030204" pitchFamily="34" charset="0"/>
              </a:rPr>
              <a:t>овершенствование профессиональной</a:t>
            </a:r>
            <a:r>
              <a:rPr lang="ru-RU" sz="2000" dirty="0">
                <a:latin typeface="Arial Narrow" panose="020B0606020202030204" pitchFamily="34" charset="0"/>
              </a:rPr>
              <a:t> компетентности </a:t>
            </a:r>
            <a:r>
              <a:rPr lang="kk-KZ" sz="2000" dirty="0">
                <a:latin typeface="Arial Narrow" panose="020B0606020202030204" pitchFamily="34" charset="0"/>
              </a:rPr>
              <a:t>преподавателей колледжа в </a:t>
            </a:r>
            <a:r>
              <a:rPr lang="ru-RU" sz="2000" dirty="0">
                <a:latin typeface="Arial Narrow" panose="020B0606020202030204" pitchFamily="34" charset="0"/>
              </a:rPr>
              <a:t>области </a:t>
            </a:r>
            <a:r>
              <a:rPr lang="kk-KZ" sz="2000" dirty="0">
                <a:latin typeface="Arial Narrow" panose="020B0606020202030204" pitchFamily="34" charset="0"/>
              </a:rPr>
              <a:t>предметных знаний, по созданию инклюзивной среды и оцениванию учебных достижений обучающихся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A1659D1-A349-9D1C-C1D2-4242C32E2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" y="709773"/>
            <a:ext cx="719406" cy="71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2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B5AAA35-1301-4B04-AB04-33DD1C04B778}"/>
              </a:ext>
            </a:extLst>
          </p:cNvPr>
          <p:cNvSpPr/>
          <p:nvPr/>
        </p:nvSpPr>
        <p:spPr>
          <a:xfrm>
            <a:off x="624350" y="17960"/>
            <a:ext cx="11085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Сложные темы по предметам за курс 10-11 классов</a:t>
            </a:r>
          </a:p>
        </p:txBody>
      </p:sp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id="{A7E86F3B-E3BD-4AA3-953F-9AA0F1D15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899080"/>
              </p:ext>
            </p:extLst>
          </p:nvPr>
        </p:nvGraphicFramePr>
        <p:xfrm>
          <a:off x="257908" y="686287"/>
          <a:ext cx="11676184" cy="530824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67777">
                  <a:extLst>
                    <a:ext uri="{9D8B030D-6E8A-4147-A177-3AD203B41FA5}">
                      <a16:colId xmlns:a16="http://schemas.microsoft.com/office/drawing/2014/main" val="2102536980"/>
                    </a:ext>
                  </a:extLst>
                </a:gridCol>
                <a:gridCol w="9308407">
                  <a:extLst>
                    <a:ext uri="{9D8B030D-6E8A-4147-A177-3AD203B41FA5}">
                      <a16:colId xmlns:a16="http://schemas.microsoft.com/office/drawing/2014/main" val="3601178010"/>
                    </a:ext>
                  </a:extLst>
                </a:gridCol>
              </a:tblGrid>
              <a:tr h="269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Предметные области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66" marR="61966" marT="30983" marB="3098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Содержание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966" marR="61966" marT="30983" marB="30983"/>
                </a:tc>
                <a:extLst>
                  <a:ext uri="{0D108BD9-81ED-4DB2-BD59-A6C34878D82A}">
                    <a16:rowId xmlns:a16="http://schemas.microsoft.com/office/drawing/2014/main" val="771836604"/>
                  </a:ext>
                </a:extLst>
              </a:tr>
              <a:tr h="274850">
                <a:tc>
                  <a:txBody>
                    <a:bodyPr/>
                    <a:lstStyle/>
                    <a:p>
                      <a:pPr algn="just" rtl="0" fontAlgn="base"/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Предметы образовательной области «Математика и информатика»​</a:t>
                      </a:r>
                      <a:endParaRPr lang="ru-RU" sz="1500" b="0" i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Программы направлены на решение задач по темам, вызывающим затруднения в усвоении обучающимися: 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математика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– решение прикладных задач по моделированию и анализу; практических задач по комбинаторике и теории вероятностей, комплексным числам, планиметрии и стереометрии, отработка навыков использования </a:t>
                      </a:r>
                      <a:r>
                        <a:rPr lang="ru-RU" sz="15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Geogebra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; 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информатика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- выполнение упражнений по алгоритмизации и программированию на языке </a:t>
                      </a:r>
                      <a:r>
                        <a:rPr lang="ru-RU" sz="15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Pyton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программирование 2D игры, моделирование 3D, проектирование нейронных сетей, разработка мобильных приложений</a:t>
                      </a:r>
                      <a:endParaRPr lang="ru-RU" sz="1500" b="0" i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72821"/>
                  </a:ext>
                </a:extLst>
              </a:tr>
              <a:tr h="274850">
                <a:tc>
                  <a:txBody>
                    <a:bodyPr/>
                    <a:lstStyle/>
                    <a:p>
                      <a:pPr algn="just" rtl="0" fontAlgn="base"/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Предметы образовательной области «Естествознание» (физика, химия, биология, география)​</a:t>
                      </a:r>
                      <a:endParaRPr lang="ru-RU" sz="1500" b="0" i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Программы предусматривают решение задач, выполнение заданий по темам, вызывающим затруднения в усвоении обучающимися: 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физика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 - решение практических и экспериментальных задач по кинематике и динамике, использование Web 2.0 ресурсов при изучении раздела геометрической оптики, решение структурированных задач по ядерной физике,  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химия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- решение задач на измерение тепловых эффектов, на изменение </a:t>
                      </a:r>
                      <a:r>
                        <a:rPr lang="ru-RU" sz="15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энропии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и энергии </a:t>
                      </a:r>
                      <a:r>
                        <a:rPr lang="ru-RU" sz="15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Гибса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 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биология - 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решение экспериментальных задач по разделу "Биосфера, экосистема, популяция" в 10-11 классах, обучение проведению лабораторных и практических работ; 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география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- разработка заданий, используя возможности программ Google Earth, 2ГИС, а также различных графических редакторов, например </a:t>
                      </a:r>
                      <a:r>
                        <a:rPr lang="ru-RU" sz="15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Canva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; разработка тематических картосхем в графических редакторах </a:t>
                      </a:r>
                      <a:r>
                        <a:rPr lang="ru-RU" sz="15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Piktochart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 </a:t>
                      </a:r>
                      <a:r>
                        <a:rPr lang="ru-RU" sz="15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ArcGIS</a:t>
                      </a: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 ​</a:t>
                      </a:r>
                      <a:endParaRPr lang="ru-RU" sz="1500" b="0" i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25115"/>
                  </a:ext>
                </a:extLst>
              </a:tr>
              <a:tr h="274850">
                <a:tc>
                  <a:txBody>
                    <a:bodyPr/>
                    <a:lstStyle/>
                    <a:p>
                      <a:pPr marL="80645" marR="88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</a:rPr>
                        <a:t>Языковые предметы (казахский язык, русский язык, английский язык)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11" marR="6311" marT="6311" marB="3098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1915" marR="92075" algn="just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6534150" algn="l"/>
                        </a:tabLst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</a:rPr>
                        <a:t>Программы предусматривают изучение наиболее сложных тем через работу с текстом, </a:t>
                      </a:r>
                      <a:r>
                        <a:rPr lang="ru-RU" sz="1500" dirty="0" err="1">
                          <a:effectLst/>
                          <a:latin typeface="Arial Narrow" panose="020B0606020202030204" pitchFamily="34" charset="0"/>
                        </a:rPr>
                        <a:t>аудиотекстом</a:t>
                      </a: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</a:rPr>
                        <a:t>, разработку комплексных заданий, отработку написания различных видов эссе, творческих работ, освоение навыков анализа художественных произведений, совершенствование знаний по литературоведению.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11" marR="6311" marT="6311" marB="3098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354918"/>
                  </a:ext>
                </a:extLst>
              </a:tr>
              <a:tr h="909696">
                <a:tc>
                  <a:txBody>
                    <a:bodyPr/>
                    <a:lstStyle/>
                    <a:p>
                      <a:pPr marL="80645" marR="88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</a:rPr>
                        <a:t>Предметы общественно-гуманитарного цикла (история Казахстана и Всемирная история)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11" marR="6311" marT="6311" marB="3098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8785225" algn="l"/>
                        </a:tabLst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</a:rPr>
                        <a:t>Программа предполагает формирование навыков анализа и оценки в изучении исторических событий, </a:t>
                      </a:r>
                      <a:r>
                        <a:rPr lang="ru-RU" sz="15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развитие умений по работе с учебным историческим текстом;  обучение применению способов </a:t>
                      </a:r>
                      <a:r>
                        <a:rPr lang="kk-KZ" sz="15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формирования </a:t>
                      </a:r>
                      <a:r>
                        <a:rPr lang="ru-RU" sz="15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 диагностики </a:t>
                      </a:r>
                      <a:r>
                        <a:rPr lang="kk-KZ" sz="15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хронологических знаний и умений обучающихся; </a:t>
                      </a: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</a:rPr>
                        <a:t>применение исследовательского обучения на основе исторических концептов, к примеру: </a:t>
                      </a:r>
                      <a:r>
                        <a:rPr lang="kk-KZ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изменение и </a:t>
                      </a:r>
                      <a:r>
                        <a:rPr lang="ru-RU" sz="1500" b="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преемственност</a:t>
                      </a:r>
                      <a:r>
                        <a:rPr lang="kk-KZ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ь», «</a:t>
                      </a:r>
                      <a:r>
                        <a:rPr lang="ru-RU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причина и следствие</a:t>
                      </a:r>
                      <a:r>
                        <a:rPr lang="kk-KZ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», «</a:t>
                      </a:r>
                      <a:r>
                        <a:rPr lang="ru-RU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доказательство</a:t>
                      </a:r>
                      <a:r>
                        <a:rPr lang="kk-KZ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», «</a:t>
                      </a:r>
                      <a:r>
                        <a:rPr lang="ru-RU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сходство и различие</a:t>
                      </a:r>
                      <a:r>
                        <a:rPr lang="kk-KZ" sz="15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».</a:t>
                      </a: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500" b="0" i="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11" marR="6311" marT="6311" marB="3098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509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60A061-4384-40B9-BE2B-B134D1D2DB60}"/>
              </a:ext>
            </a:extLst>
          </p:cNvPr>
          <p:cNvSpPr txBox="1"/>
          <p:nvPr/>
        </p:nvSpPr>
        <p:spPr>
          <a:xfrm>
            <a:off x="200203" y="6325335"/>
            <a:ext cx="119336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Arial Narrow" panose="020B0606020202030204" pitchFamily="34" charset="0"/>
              </a:rPr>
              <a:t>Темы определены на основе </a:t>
            </a:r>
            <a:r>
              <a:rPr lang="ru-RU" sz="1600" dirty="0" err="1">
                <a:latin typeface="Arial Narrow" panose="020B0606020202030204" pitchFamily="34" charset="0"/>
              </a:rPr>
              <a:t>предкурсового</a:t>
            </a:r>
            <a:r>
              <a:rPr lang="ru-RU" sz="1600" dirty="0">
                <a:latin typeface="Arial Narrow" panose="020B0606020202030204" pitchFamily="34" charset="0"/>
              </a:rPr>
              <a:t> исследования (анкетирование, фокус-группы с учителями), проведенного ЦПМ в 2021 году</a:t>
            </a:r>
          </a:p>
        </p:txBody>
      </p:sp>
    </p:spTree>
    <p:extLst>
      <p:ext uri="{BB962C8B-B14F-4D97-AF65-F5344CB8AC3E}">
        <p14:creationId xmlns:p14="http://schemas.microsoft.com/office/powerpoint/2010/main" val="1981003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3454"/>
            <a:ext cx="1203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Внешнее итоговое оценивание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7CF134-FBC8-2D39-6110-3B2EE50A79D4}"/>
              </a:ext>
            </a:extLst>
          </p:cNvPr>
          <p:cNvSpPr txBox="1"/>
          <p:nvPr/>
        </p:nvSpPr>
        <p:spPr>
          <a:xfrm>
            <a:off x="180193" y="515897"/>
            <a:ext cx="11427644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Этапы оценивания</a:t>
            </a:r>
            <a:r>
              <a:rPr lang="ru-RU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: </a:t>
            </a:r>
          </a:p>
          <a:p>
            <a:pPr algn="just"/>
            <a:r>
              <a:rPr lang="ru-RU" sz="1800" b="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1 этап – проверка итоговой работы слушателя в системе антиплагиата на уникальность работы (не менее 85%)  </a:t>
            </a:r>
          </a:p>
          <a:p>
            <a:pPr algn="just"/>
            <a:r>
              <a:rPr lang="ru-RU" sz="1800" b="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2 этап – проверка итоговой работы на соответствие заявленным критериям (слушатель заранее ознакомлен с критериями)</a:t>
            </a:r>
          </a:p>
          <a:p>
            <a:pPr algn="just"/>
            <a:r>
              <a:rPr lang="ru-RU" dirty="0">
                <a:latin typeface="Arial Narrow" panose="020B0606020202030204" pitchFamily="34" charset="0"/>
              </a:rPr>
              <a:t>3 этап – модерация (повторная проверка) материалов оценивания и работ, получивших </a:t>
            </a:r>
            <a:r>
              <a:rPr lang="ru-RU" sz="1800" b="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неудовлетворительную оценку</a:t>
            </a:r>
          </a:p>
          <a:p>
            <a:pPr algn="just"/>
            <a:r>
              <a:rPr lang="ru-RU" sz="1800" b="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4 этап – коллегиальное решение экспертов и письменное обоснование по каждой неудовлетворительной итоговой работе </a:t>
            </a:r>
          </a:p>
          <a:p>
            <a:pPr algn="just"/>
            <a:endParaRPr lang="ru-RU" dirty="0">
              <a:latin typeface="Arial Narrow" panose="020B0606020202030204" pitchFamily="34" charset="0"/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</a:t>
            </a:r>
            <a:r>
              <a:rPr lang="ru-RU" sz="2000" b="1" baseline="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ритерии оценивания</a:t>
            </a:r>
            <a:r>
              <a:rPr lang="ru-RU" sz="2000" b="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:  </a:t>
            </a:r>
            <a:endParaRPr lang="ru-RU" sz="2000" b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C471587-C5D3-502E-A85E-68BABCE73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129730"/>
              </p:ext>
            </p:extLst>
          </p:nvPr>
        </p:nvGraphicFramePr>
        <p:xfrm>
          <a:off x="254130" y="2664522"/>
          <a:ext cx="5603462" cy="36404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21997">
                  <a:extLst>
                    <a:ext uri="{9D8B030D-6E8A-4147-A177-3AD203B41FA5}">
                      <a16:colId xmlns:a16="http://schemas.microsoft.com/office/drawing/2014/main" val="3553001974"/>
                    </a:ext>
                  </a:extLst>
                </a:gridCol>
                <a:gridCol w="4481465">
                  <a:extLst>
                    <a:ext uri="{9D8B030D-6E8A-4147-A177-3AD203B41FA5}">
                      <a16:colId xmlns:a16="http://schemas.microsoft.com/office/drawing/2014/main" val="2589705862"/>
                    </a:ext>
                  </a:extLst>
                </a:gridCol>
              </a:tblGrid>
              <a:tr h="298850">
                <a:tc rowSpan="3">
                  <a:txBody>
                    <a:bodyPr/>
                    <a:lstStyle/>
                    <a:p>
                      <a:pPr marL="21590" algn="ctr"/>
                      <a:r>
                        <a:rPr lang="kk-KZ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Ожидаемые результаты</a:t>
                      </a:r>
                      <a:endParaRPr lang="ru-KZ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Ожидаемые результаты и критерии оценивания соответствуют учебной программе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2129448916"/>
                  </a:ext>
                </a:extLst>
              </a:tr>
              <a:tr h="32981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Цель занятия сформулирована в формате 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SMART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3506672000"/>
                  </a:ext>
                </a:extLst>
              </a:tr>
              <a:tr h="320512">
                <a:tc vMerge="1"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Задачи занятий раскрывают цель и соответствуют ожидаемым результатам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3749350752"/>
                  </a:ext>
                </a:extLst>
              </a:tr>
              <a:tr h="298850">
                <a:tc rowSpan="3">
                  <a:txBody>
                    <a:bodyPr/>
                    <a:lstStyle/>
                    <a:p>
                      <a:pPr marL="21590" algn="ctr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Методы обучения </a:t>
                      </a:r>
                      <a:endParaRPr lang="ru-KZ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15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Способствуют достижению ожидаемых результатов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303127714"/>
                  </a:ext>
                </a:extLst>
              </a:tr>
              <a:tr h="360289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Способствуют вовлечению всех обучащихся в процесс обучения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1431094894"/>
                  </a:ext>
                </a:extLst>
              </a:tr>
              <a:tr h="45204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45415" algn="l"/>
                          <a:tab pos="282575" algn="l"/>
                          <a:tab pos="54038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Поддерживают обучение студентов в соответствии с индивидуальными потребностями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1777106157"/>
                  </a:ext>
                </a:extLst>
              </a:tr>
              <a:tr h="491372">
                <a:tc rowSpan="3"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Задания</a:t>
                      </a:r>
                      <a:endParaRPr lang="ru-KZ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Соответствуют критериям оценивания достижения ожидаемых результатов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1224568179"/>
                  </a:ext>
                </a:extLst>
              </a:tr>
              <a:tr h="29885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Способствуют развитию функциональной грамотности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1493240583"/>
                  </a:ext>
                </a:extLst>
              </a:tr>
              <a:tr h="45204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Соответствуют индивидуальным образовательным потребностям обучающихся</a:t>
                      </a:r>
                      <a:endParaRPr lang="ru-KZ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anchor="ctr"/>
                </a:tc>
                <a:extLst>
                  <a:ext uri="{0D108BD9-81ED-4DB2-BD59-A6C34878D82A}">
                    <a16:rowId xmlns:a16="http://schemas.microsoft.com/office/drawing/2014/main" val="32220806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9082AD3-0B64-FACA-C603-7F468E39D34C}"/>
              </a:ext>
            </a:extLst>
          </p:cNvPr>
          <p:cNvSpPr txBox="1"/>
          <p:nvPr/>
        </p:nvSpPr>
        <p:spPr>
          <a:xfrm>
            <a:off x="6172200" y="2498696"/>
            <a:ext cx="5701541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540385" algn="l"/>
              </a:tabLst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Итоговая работа состоит из</a:t>
            </a:r>
            <a:r>
              <a:rPr lang="ru-RU" sz="2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Tx/>
              <a:buChar char="-"/>
              <a:tabLst>
                <a:tab pos="540385" algn="l"/>
              </a:tabLst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резентации с результатами рефлексии по применению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педагогических подходов при </a:t>
            </a:r>
            <a:r>
              <a:rPr lang="ru-RU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планировании занятия</a:t>
            </a:r>
          </a:p>
          <a:p>
            <a:pPr marL="285750" indent="-285750" algn="just">
              <a:buFontTx/>
              <a:buChar char="-"/>
              <a:tabLst>
                <a:tab pos="540385" algn="l"/>
              </a:tabLst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приложений: План одного занятия, задания для текущего оценивания</a:t>
            </a:r>
            <a:endParaRPr lang="ru-K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40385" algn="l"/>
              </a:tabLst>
            </a:pP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40385" algn="l"/>
              </a:tabLst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Шкала оценивания</a:t>
            </a: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tabLst>
                <a:tab pos="540385" algn="l"/>
              </a:tabLst>
            </a:pP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– </a:t>
            </a:r>
            <a:r>
              <a:rPr lang="kk-KZ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«не соответствуют» (заявленным критериям)</a:t>
            </a:r>
            <a:endParaRPr lang="ru-RU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40385" algn="l"/>
              </a:tabLst>
            </a:pP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kk-KZ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«частично соответствуют</a:t>
            </a: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tabLst>
                <a:tab pos="540385" algn="l"/>
              </a:tabLst>
            </a:pP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– «</a:t>
            </a:r>
            <a:r>
              <a:rPr lang="kk-KZ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полностью соответствуют</a:t>
            </a: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K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Сертификация</a:t>
            </a:r>
            <a:r>
              <a:rPr lang="ru-RU" sz="2000" b="1" dirty="0">
                <a:latin typeface="Arial Narrow" panose="020B0606020202030204" pitchFamily="34" charset="0"/>
              </a:rPr>
              <a:t>: </a:t>
            </a:r>
          </a:p>
          <a:p>
            <a:r>
              <a:rPr lang="ru-RU" dirty="0">
                <a:latin typeface="Arial Narrow" panose="020B0606020202030204" pitchFamily="34" charset="0"/>
              </a:rPr>
              <a:t>Максимальный балл – </a:t>
            </a:r>
            <a:r>
              <a:rPr lang="en-US" dirty="0">
                <a:latin typeface="Arial Narrow" panose="020B0606020202030204" pitchFamily="34" charset="0"/>
              </a:rPr>
              <a:t>18</a:t>
            </a:r>
            <a:r>
              <a:rPr lang="ru-RU" dirty="0">
                <a:latin typeface="Arial Narrow" panose="020B0606020202030204" pitchFamily="34" charset="0"/>
              </a:rPr>
              <a:t> баллов, сертификация – не менее </a:t>
            </a:r>
            <a:r>
              <a:rPr lang="en-US" dirty="0">
                <a:latin typeface="Arial Narrow" panose="020B0606020202030204" pitchFamily="34" charset="0"/>
              </a:rPr>
              <a:t>9</a:t>
            </a:r>
            <a:r>
              <a:rPr lang="ru-RU" dirty="0">
                <a:latin typeface="Arial Narrow" panose="020B0606020202030204" pitchFamily="34" charset="0"/>
              </a:rPr>
              <a:t> баллов</a:t>
            </a:r>
            <a:endParaRPr lang="ru-K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6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1560"/>
            <a:ext cx="11790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Программа обучения психологов	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6332"/>
              </p:ext>
            </p:extLst>
          </p:nvPr>
        </p:nvGraphicFramePr>
        <p:xfrm>
          <a:off x="256304" y="1736450"/>
          <a:ext cx="11651673" cy="421098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496321">
                  <a:extLst>
                    <a:ext uri="{9D8B030D-6E8A-4147-A177-3AD203B41FA5}">
                      <a16:colId xmlns:a16="http://schemas.microsoft.com/office/drawing/2014/main" val="2852902140"/>
                    </a:ext>
                  </a:extLst>
                </a:gridCol>
                <a:gridCol w="9155352">
                  <a:extLst>
                    <a:ext uri="{9D8B030D-6E8A-4147-A177-3AD203B41FA5}">
                      <a16:colId xmlns:a16="http://schemas.microsoft.com/office/drawing/2014/main" val="36734609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Модуль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Содержание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27070"/>
                  </a:ext>
                </a:extLst>
              </a:tr>
              <a:tr h="132405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Основы практической психологии обучающихся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Arial Narrow" panose="020B0606020202030204" pitchFamily="34" charset="0"/>
                        </a:rPr>
                        <a:t>Обзор практических подходов и концепций о природе психики обучающихся и механизмы психологической защиты обучающихся. Причины когнитивных, эмоциональных, социальных, поведенческих трудностей и нарушений.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61442"/>
                  </a:ext>
                </a:extLst>
              </a:tr>
              <a:tr h="338821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Подростковый </a:t>
                      </a:r>
                    </a:p>
                    <a:p>
                      <a:pPr marL="0" indent="0" algn="ctr"/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коучинг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latin typeface="Arial Narrow" panose="020B0606020202030204" pitchFamily="34" charset="0"/>
                        </a:rPr>
                        <a:t>Техники, используемые в индивидуальном и групповом психологическом консультировании. Поддержка и сопровождение значимых личных изменений у подростков, педагогов, родителей при продвижении их к цели.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62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/>
                      <a:r>
                        <a:rPr lang="kk-KZ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Буллинг и к</a:t>
                      </a: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ризисная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помощь в трудных жизненных ситуациях</a:t>
                      </a:r>
                      <a:endParaRPr lang="ru-KZ" sz="18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Распознавание буллинга в образовательной организации. Алгоритм реагирования при буллинге.   О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казани</a:t>
                      </a:r>
                      <a:r>
                        <a:rPr lang="kk-KZ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психологической помощи в условиях физического и психологического и других видах насилия. </a:t>
                      </a:r>
                    </a:p>
                    <a:p>
                      <a:pPr marL="0" marR="0" lvl="0" indent="0" algn="just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Практическая работа на Симуляторе «Управление школой» (аспект «Психологическая безопасность» и «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Буллинг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»).</a:t>
                      </a:r>
                      <a:endParaRPr lang="ru-KZ" sz="18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47368"/>
                  </a:ext>
                </a:extLst>
              </a:tr>
              <a:tr h="46194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Медиация</a:t>
                      </a:r>
                      <a:endParaRPr lang="ru-RU" sz="18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0" baseline="0" dirty="0">
                          <a:latin typeface="Arial Narrow" panose="020B0606020202030204" pitchFamily="34" charset="0"/>
                        </a:rPr>
                        <a:t>П</a:t>
                      </a:r>
                      <a:r>
                        <a:rPr lang="ru-RU" sz="1800" dirty="0">
                          <a:latin typeface="Arial Narrow" panose="020B0606020202030204" pitchFamily="34" charset="0"/>
                        </a:rPr>
                        <a:t>рактические упражнения по разрешению педагогических конфликтов.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45413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7034" y="728484"/>
            <a:ext cx="117209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обучения</a:t>
            </a:r>
            <a:r>
              <a:rPr lang="ru-RU" sz="20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совершенствование профессиональных знаний и навыков слушателей по эффективной организации психологической службы организаций образования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9815C0-F622-C70C-431E-4A12F867E854}"/>
              </a:ext>
            </a:extLst>
          </p:cNvPr>
          <p:cNvSpPr txBox="1"/>
          <p:nvPr/>
        </p:nvSpPr>
        <p:spPr>
          <a:xfrm>
            <a:off x="187033" y="6365604"/>
            <a:ext cx="11790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Arial Narrow" panose="020B0606020202030204" pitchFamily="34" charset="0"/>
              </a:rPr>
              <a:t>* </a:t>
            </a:r>
            <a:r>
              <a:rPr lang="ru-RU" sz="1600" i="1" dirty="0">
                <a:latin typeface="Arial Narrow" panose="020B0606020202030204" pitchFamily="34" charset="0"/>
              </a:rPr>
              <a:t>Программа прошла международную сертификацию в </a:t>
            </a:r>
            <a:r>
              <a:rPr lang="ru-RU" sz="1600" i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Институте аккредитации, сертификации и обеспечения качества ACQUIN (Германия)</a:t>
            </a:r>
            <a:endParaRPr lang="ru-KZ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214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3096</Words>
  <Application>Microsoft Office PowerPoint</Application>
  <PresentationFormat>Широкоэкранный</PresentationFormat>
  <Paragraphs>439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Open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Итоговое оценивание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Кабдыкаримова Жанбота Жетылбековна</cp:lastModifiedBy>
  <cp:revision>70</cp:revision>
  <dcterms:created xsi:type="dcterms:W3CDTF">2022-12-26T04:17:42Z</dcterms:created>
  <dcterms:modified xsi:type="dcterms:W3CDTF">2023-02-06T06:57:19Z</dcterms:modified>
</cp:coreProperties>
</file>