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85" r:id="rId2"/>
    <p:sldId id="258" r:id="rId3"/>
    <p:sldId id="263" r:id="rId4"/>
    <p:sldId id="276" r:id="rId5"/>
    <p:sldId id="277" r:id="rId6"/>
    <p:sldId id="256" r:id="rId7"/>
    <p:sldId id="264" r:id="rId8"/>
    <p:sldId id="271" r:id="rId9"/>
    <p:sldId id="265" r:id="rId10"/>
    <p:sldId id="279" r:id="rId11"/>
    <p:sldId id="266" r:id="rId12"/>
    <p:sldId id="267" r:id="rId13"/>
    <p:sldId id="280" r:id="rId14"/>
    <p:sldId id="257" r:id="rId15"/>
    <p:sldId id="259" r:id="rId16"/>
    <p:sldId id="268" r:id="rId17"/>
    <p:sldId id="269" r:id="rId18"/>
    <p:sldId id="270" r:id="rId19"/>
    <p:sldId id="260" r:id="rId20"/>
    <p:sldId id="278" r:id="rId21"/>
    <p:sldId id="261" r:id="rId22"/>
    <p:sldId id="262" r:id="rId23"/>
    <p:sldId id="272" r:id="rId24"/>
    <p:sldId id="281" r:id="rId25"/>
    <p:sldId id="282" r:id="rId26"/>
    <p:sldId id="283" r:id="rId27"/>
    <p:sldId id="273" r:id="rId28"/>
    <p:sldId id="274" r:id="rId29"/>
    <p:sldId id="284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2240" autoAdjust="0"/>
  </p:normalViewPr>
  <p:slideViewPr>
    <p:cSldViewPr snapToGrid="0">
      <p:cViewPr varScale="1">
        <p:scale>
          <a:sx n="83" d="100"/>
          <a:sy n="83" d="100"/>
        </p:scale>
        <p:origin x="16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99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31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3871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34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9271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205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585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05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453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01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989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359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16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16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078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757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96182-BC31-4B84-AD23-CA97212C6D2E}" type="datetimeFigureOut">
              <a:rPr lang="ru-RU" smtClean="0"/>
              <a:t>28.12.2020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C9EFEE2-E6C1-4919-98F0-C9940F5574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655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7307" y="701238"/>
            <a:ext cx="9386905" cy="79586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Hyundai </a:t>
            </a:r>
            <a:r>
              <a:rPr lang="en-US" dirty="0" err="1">
                <a:solidFill>
                  <a:srgbClr val="FF0000"/>
                </a:solidFill>
              </a:rPr>
              <a:t>Elantra</a:t>
            </a:r>
            <a:r>
              <a:rPr lang="en-US" dirty="0">
                <a:solidFill>
                  <a:srgbClr val="FF0000"/>
                </a:solidFill>
              </a:rPr>
              <a:t> High-teach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99281" y="7950024"/>
            <a:ext cx="4365614" cy="7291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https://cdn.carbuzz.com/gallery-images/840x560/563000/700/5637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75" y="4393758"/>
            <a:ext cx="5318810" cy="23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09" y="1807900"/>
            <a:ext cx="5058142" cy="24588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442" y="2339082"/>
            <a:ext cx="4131541" cy="2008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183" y="4550408"/>
            <a:ext cx="4215800" cy="204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85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94494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Құйылған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дискілерді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түзетуге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арналған</a:t>
            </a:r>
            <a:r>
              <a:rPr lang="ru-RU" b="1" dirty="0">
                <a:solidFill>
                  <a:schemeClr val="tx1"/>
                </a:solidFill>
              </a:rPr>
              <a:t> Стенд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err="1">
                <a:solidFill>
                  <a:schemeClr val="tx1"/>
                </a:solidFill>
              </a:rPr>
              <a:t>Стенд</a:t>
            </a:r>
            <a:r>
              <a:rPr lang="ru-RU" b="1" dirty="0">
                <a:solidFill>
                  <a:schemeClr val="tx1"/>
                </a:solidFill>
              </a:rPr>
              <a:t> для правки дисков </a:t>
            </a:r>
            <a:r>
              <a:rPr lang="ru-RU" b="1" dirty="0" smtClean="0">
                <a:solidFill>
                  <a:schemeClr val="tx1"/>
                </a:solidFill>
              </a:rPr>
              <a:t>литых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Stand </a:t>
            </a:r>
            <a:r>
              <a:rPr lang="en-US" b="1" dirty="0">
                <a:solidFill>
                  <a:schemeClr val="tx1"/>
                </a:solidFill>
              </a:rPr>
              <a:t>for editing cast disks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428995"/>
            <a:ext cx="3550921" cy="3932872"/>
          </a:xfrm>
        </p:spPr>
      </p:pic>
      <p:sp>
        <p:nvSpPr>
          <p:cNvPr id="6" name="TextBox 5"/>
          <p:cNvSpPr txBox="1"/>
          <p:nvPr/>
        </p:nvSpPr>
        <p:spPr>
          <a:xfrm>
            <a:off x="6587015" y="638389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2-дана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2428995"/>
            <a:ext cx="4914421" cy="393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3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94" y="167640"/>
            <a:ext cx="11514666" cy="1320800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Hydraulic disassembly machine for spring damping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 err="1">
                <a:solidFill>
                  <a:schemeClr val="tx1"/>
                </a:solidFill>
              </a:rPr>
              <a:t>Серіппелерді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амортизациялауға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арналған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гидравликалық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бөлшектеу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станогы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r>
              <a:rPr lang="ru-RU" sz="2400" b="1" dirty="0">
                <a:solidFill>
                  <a:schemeClr val="tx1"/>
                </a:solidFill>
              </a:rPr>
              <a:t>Гидравлический демонтажный станок для амортизации пружин</a:t>
            </a: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90"/>
          <a:stretch/>
        </p:blipFill>
        <p:spPr bwMode="auto">
          <a:xfrm>
            <a:off x="9947769" y="2191068"/>
            <a:ext cx="1669380" cy="3881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76" y="2328227"/>
            <a:ext cx="5277364" cy="3881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0827" y="633984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2-дана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967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2200" y="172720"/>
            <a:ext cx="739140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300sp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Кондиционеріне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техникалық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қызмет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көрсету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станциясы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LG300SP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Conditioner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Станция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Технического Обслуживания Кондиционера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LG300SP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840" y="2270760"/>
            <a:ext cx="2651760" cy="460248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32382" y="3116659"/>
            <a:ext cx="4587240" cy="2895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4960" y="4846320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2- 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055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1294" y="16764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Пневматикалық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гайкавёрт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Гайковерт пневматический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Pneumatic wrench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1484" y="2255325"/>
            <a:ext cx="4644415" cy="382184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8559" y="2637498"/>
            <a:ext cx="4572000" cy="31299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41314" y="637620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779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0405" y="313764"/>
            <a:ext cx="8596668" cy="15688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Қозғалтқыш</a:t>
            </a:r>
            <a:r>
              <a:rPr lang="ru-RU" b="1" dirty="0">
                <a:solidFill>
                  <a:schemeClr val="tx1"/>
                </a:solidFill>
              </a:rPr>
              <a:t> ВАЗ</a:t>
            </a:r>
            <a:r>
              <a:rPr lang="en-US" b="1" dirty="0">
                <a:solidFill>
                  <a:schemeClr val="tx1"/>
                </a:solidFill>
              </a:rPr>
              <a:t> 21124-100026080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Engine </a:t>
            </a:r>
            <a:r>
              <a:rPr lang="en-US" b="1" dirty="0">
                <a:solidFill>
                  <a:schemeClr val="tx1"/>
                </a:solidFill>
              </a:rPr>
              <a:t>VAZ </a:t>
            </a:r>
            <a:r>
              <a:rPr lang="en-US" b="1" dirty="0" smtClean="0">
                <a:solidFill>
                  <a:schemeClr val="tx1"/>
                </a:solidFill>
              </a:rPr>
              <a:t>21124-100026080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Двигатель ВАЗ</a:t>
            </a:r>
            <a:r>
              <a:rPr lang="en-US" b="1" dirty="0">
                <a:solidFill>
                  <a:schemeClr val="tx1"/>
                </a:solidFill>
              </a:rPr>
              <a:t> 21124-100026080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3569" y="2840137"/>
            <a:ext cx="3630615" cy="2664073"/>
          </a:xfrm>
        </p:spPr>
      </p:pic>
      <p:pic>
        <p:nvPicPr>
          <p:cNvPr id="10" name="Рисунок 9" descr="Фото двигатель 2112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r="8012"/>
          <a:stretch/>
        </p:blipFill>
        <p:spPr bwMode="auto">
          <a:xfrm>
            <a:off x="1855103" y="2356866"/>
            <a:ext cx="3037840" cy="36306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02543" y="618744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68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kk-KZ" sz="2800" b="1" dirty="0">
                <a:solidFill>
                  <a:schemeClr val="tx1"/>
                </a:solidFill>
              </a:rPr>
              <a:t>Беріліс қорабы </a:t>
            </a:r>
            <a:r>
              <a:rPr lang="ru-RU" sz="2800" b="1" dirty="0">
                <a:solidFill>
                  <a:schemeClr val="tx1"/>
                </a:solidFill>
              </a:rPr>
              <a:t>(</a:t>
            </a:r>
            <a:r>
              <a:rPr lang="en-US" sz="2800" b="1" dirty="0">
                <a:solidFill>
                  <a:schemeClr val="tx1"/>
                </a:solidFill>
              </a:rPr>
              <a:t>DC</a:t>
            </a:r>
            <a:r>
              <a:rPr lang="ru-RU" sz="2800" b="1" dirty="0">
                <a:solidFill>
                  <a:schemeClr val="tx1"/>
                </a:solidFill>
              </a:rPr>
              <a:t> 5- </a:t>
            </a:r>
            <a:r>
              <a:rPr lang="en-US" sz="2800" b="1" dirty="0">
                <a:solidFill>
                  <a:schemeClr val="tx1"/>
                </a:solidFill>
              </a:rPr>
              <a:t>SPEED</a:t>
            </a:r>
            <a:r>
              <a:rPr lang="ru-RU" sz="2800" b="1" dirty="0" smtClean="0">
                <a:solidFill>
                  <a:schemeClr val="tx1"/>
                </a:solidFill>
              </a:rPr>
              <a:t>)</a:t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Коробка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 5-ти ступенчатая </a:t>
            </a:r>
            <a:r>
              <a:rPr lang="kk-KZ" sz="2400" b="1" dirty="0" smtClean="0">
                <a:solidFill>
                  <a:schemeClr val="tx1"/>
                </a:solidFill>
              </a:rPr>
              <a:t>(</a:t>
            </a:r>
            <a:r>
              <a:rPr lang="kk-KZ" sz="2400" b="1" dirty="0">
                <a:solidFill>
                  <a:schemeClr val="tx1"/>
                </a:solidFill>
              </a:rPr>
              <a:t>DC 5- SPEED)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TRANSMISSION (</a:t>
            </a:r>
            <a:r>
              <a:rPr lang="en-US" sz="2400" b="1" dirty="0">
                <a:solidFill>
                  <a:schemeClr val="tx1"/>
                </a:solidFill>
              </a:rPr>
              <a:t>DC 5- SPEED)</a:t>
            </a:r>
            <a:r>
              <a:rPr lang="ru-RU" sz="2400" b="1" dirty="0">
                <a:solidFill>
                  <a:schemeClr val="tx1"/>
                </a:solidFill>
              </a:rPr>
              <a:t/>
            </a:r>
            <a:br>
              <a:rPr lang="ru-RU" sz="2400" b="1" dirty="0">
                <a:solidFill>
                  <a:schemeClr val="tx1"/>
                </a:solidFill>
              </a:rPr>
            </a:br>
            <a:r>
              <a:rPr lang="ru-RU" sz="2400" dirty="0">
                <a:solidFill>
                  <a:schemeClr val="tx1"/>
                </a:solidFill>
              </a:rPr>
              <a:t/>
            </a:r>
            <a:br>
              <a:rPr lang="ru-RU" sz="2400" dirty="0">
                <a:solidFill>
                  <a:schemeClr val="tx1"/>
                </a:solidFill>
              </a:rPr>
            </a:b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Picture 337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2783838"/>
            <a:ext cx="4622800" cy="31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" y="2783839"/>
            <a:ext cx="5683956" cy="3197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07049" y="626364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4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9580" y="167640"/>
            <a:ext cx="1121664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 smtClean="0">
                <a:solidFill>
                  <a:schemeClr val="tx1"/>
                </a:solidFill>
              </a:rPr>
              <a:t>Техникалық</a:t>
            </a: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сипаттама</a:t>
            </a: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TopAuto</a:t>
            </a:r>
            <a:r>
              <a:rPr lang="ru-RU" sz="2700" b="1" dirty="0" smtClean="0">
                <a:solidFill>
                  <a:schemeClr val="tx1"/>
                </a:solidFill>
              </a:rPr>
              <a:t> (Италия) арт </a:t>
            </a:r>
            <a:r>
              <a:rPr lang="ru-RU" sz="2700" b="1" dirty="0" err="1" smtClean="0">
                <a:solidFill>
                  <a:schemeClr val="tx1"/>
                </a:solidFill>
              </a:rPr>
              <a:t>фараларын</a:t>
            </a: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басқару</a:t>
            </a: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және</a:t>
            </a: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реттеу</a:t>
            </a:r>
            <a:r>
              <a:rPr lang="ru-RU" sz="2700" b="1" dirty="0" smtClean="0">
                <a:solidFill>
                  <a:schemeClr val="tx1"/>
                </a:solidFill>
              </a:rPr>
              <a:t> </a:t>
            </a:r>
            <a:r>
              <a:rPr lang="ru-RU" sz="2700" b="1" dirty="0" err="1" smtClean="0">
                <a:solidFill>
                  <a:schemeClr val="tx1"/>
                </a:solidFill>
              </a:rPr>
              <a:t>құрылғысы</a:t>
            </a:r>
            <a:r>
              <a:rPr lang="ru-RU" sz="2700" b="1" dirty="0" smtClean="0">
                <a:solidFill>
                  <a:schemeClr val="tx1"/>
                </a:solidFill>
              </a:rPr>
              <a:t>. HBA19DLX</a:t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ru-RU" sz="2700" b="1" dirty="0">
                <a:solidFill>
                  <a:schemeClr val="tx1"/>
                </a:solidFill>
              </a:rPr>
              <a:t>Прибор контроля и регулировки света фар </a:t>
            </a:r>
            <a:r>
              <a:rPr lang="ru-RU" sz="2700" b="1" dirty="0" err="1">
                <a:solidFill>
                  <a:schemeClr val="tx1"/>
                </a:solidFill>
              </a:rPr>
              <a:t>TopAuto</a:t>
            </a:r>
            <a:r>
              <a:rPr lang="ru-RU" sz="2700" b="1" dirty="0">
                <a:solidFill>
                  <a:schemeClr val="tx1"/>
                </a:solidFill>
              </a:rPr>
              <a:t> (Италия) арт. HBA19DLX</a:t>
            </a:r>
            <a:r>
              <a:rPr lang="ru-RU" sz="2700" b="1" dirty="0" smtClean="0">
                <a:solidFill>
                  <a:schemeClr val="tx1"/>
                </a:solidFill>
              </a:rPr>
              <a:t/>
            </a:r>
            <a:br>
              <a:rPr lang="ru-RU" sz="2700" b="1" dirty="0" smtClean="0">
                <a:solidFill>
                  <a:schemeClr val="tx1"/>
                </a:solidFill>
              </a:rPr>
            </a:br>
            <a:r>
              <a:rPr lang="en-US" sz="2700" b="1" dirty="0" err="1">
                <a:solidFill>
                  <a:schemeClr val="tx1"/>
                </a:solidFill>
              </a:rPr>
              <a:t>Topauto</a:t>
            </a:r>
            <a:r>
              <a:rPr lang="en-US" sz="2700" b="1" dirty="0">
                <a:solidFill>
                  <a:schemeClr val="tx1"/>
                </a:solidFill>
              </a:rPr>
              <a:t> headlight control and adjustment device (Italy) art. </a:t>
            </a:r>
            <a:r>
              <a:rPr lang="ru-RU" sz="2700" b="1" dirty="0">
                <a:solidFill>
                  <a:schemeClr val="tx1"/>
                </a:solidFill>
              </a:rPr>
              <a:t>HBA19DLX</a:t>
            </a:r>
            <a:r>
              <a:rPr lang="ru-RU" sz="2700" dirty="0">
                <a:solidFill>
                  <a:schemeClr val="tx1"/>
                </a:solidFill>
              </a:rPr>
              <a:t/>
            </a:r>
            <a:br>
              <a:rPr lang="ru-RU" sz="2700" dirty="0">
                <a:solidFill>
                  <a:schemeClr val="tx1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r="4489"/>
          <a:stretch/>
        </p:blipFill>
        <p:spPr bwMode="auto">
          <a:xfrm>
            <a:off x="10053870" y="2206307"/>
            <a:ext cx="1622350" cy="38814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89513" y="3155401"/>
            <a:ext cx="4338713" cy="2440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519" y="2206307"/>
            <a:ext cx="5531295" cy="43387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32303" y="645789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3-дана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884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BOSCH KTS 560 / 590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1" t="6132" r="6761" b="26130"/>
          <a:stretch/>
        </p:blipFill>
        <p:spPr bwMode="auto">
          <a:xfrm>
            <a:off x="9342120" y="1"/>
            <a:ext cx="2849880" cy="19971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97117" y="1936273"/>
            <a:ext cx="4843777" cy="388334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43557" y="1997138"/>
            <a:ext cx="6096000" cy="42334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KTS 560/KTS 590 are designed for diagnostics of electronic control systems of passenger and commercial vehicles.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Along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exchange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voltage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resistance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current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measurements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KTS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560 / KTS 590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жеңіл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коммерциялық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көлікті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басқарудың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электрондық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жүйелерін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диагностикалауға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арналған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Деректер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алмасуымен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қатар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кернеулер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кедергілер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мен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токтарды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өлшеу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жүргізіледі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KTS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560/KTS 590 предназначены для диагностики электронных систем управления легкового и коммерческого транспорта. Наряду с обменом данных проводятся измерения напряжений, сопротивлений и токов.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0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2880"/>
            <a:ext cx="1119462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RA-9100 </a:t>
            </a:r>
            <a:r>
              <a:rPr lang="ru-RU" b="1" dirty="0" err="1">
                <a:solidFill>
                  <a:schemeClr val="tx1"/>
                </a:solidFill>
              </a:rPr>
              <a:t>brake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fluid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replacement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machine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Ra-9100 </a:t>
            </a:r>
            <a:r>
              <a:rPr lang="ru-RU" b="1" dirty="0" err="1">
                <a:solidFill>
                  <a:schemeClr val="tx1"/>
                </a:solidFill>
              </a:rPr>
              <a:t>Тежегіш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сұйықтығын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ауыстыру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машинасы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Машина для замены тормозной жидкости RA-9100</a:t>
            </a: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224" y="1905001"/>
            <a:ext cx="2586136" cy="437388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49207" y="2286002"/>
            <a:ext cx="6096000" cy="29592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 - 611 E (smart)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тежегіш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сұйықтығын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құю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машинасы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гидравликалық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тежегіш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құрылғысы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гидравликалық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ілінісу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муфтасына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техникалық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қызмет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көрсетудің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маңызды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құралы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болып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табылады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Соңғы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неміс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технологиясын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бейімдейтін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өнім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техникалық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қызмет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көрсету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саласындағы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жақсы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кристалдану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болып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табылады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қазір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гидравликалық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энергияны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берудің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көптеген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озық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күрделі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жабдықтарына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әсіресе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өнеркәсібіне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кеңінен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қолданылады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2680" y="605028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453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16559"/>
            <a:ext cx="11118426" cy="1550989"/>
          </a:xfrm>
        </p:spPr>
        <p:txBody>
          <a:bodyPr>
            <a:noAutofit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Салқындатқышты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ауыстыру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машинасы</a:t>
            </a:r>
            <a:r>
              <a:rPr lang="ru-RU" b="1" dirty="0" smtClean="0">
                <a:solidFill>
                  <a:schemeClr val="tx1"/>
                </a:solidFill>
              </a:rPr>
              <a:t> 40</a:t>
            </a:r>
            <a:r>
              <a:rPr lang="en-US" b="1" dirty="0" smtClean="0">
                <a:solidFill>
                  <a:schemeClr val="tx1"/>
                </a:solidFill>
              </a:rPr>
              <a:t>DT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200" b="1" dirty="0" smtClean="0">
                <a:solidFill>
                  <a:schemeClr val="tx1"/>
                </a:solidFill>
              </a:rPr>
              <a:t>Машина для замены охлаждающей жидкости 40</a:t>
            </a:r>
            <a:r>
              <a:rPr lang="en-US" sz="3200" b="1" dirty="0" smtClean="0">
                <a:solidFill>
                  <a:schemeClr val="tx1"/>
                </a:solidFill>
              </a:rPr>
              <a:t>DT</a:t>
            </a:r>
            <a:r>
              <a:rPr lang="kk-KZ" sz="3200" b="1" dirty="0" smtClean="0">
                <a:solidFill>
                  <a:schemeClr val="tx1"/>
                </a:solidFill>
              </a:rPr>
              <a:t/>
            </a:r>
            <a:br>
              <a:rPr lang="kk-KZ" sz="3200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Coolant replacement machine 40DT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93761" y="3198724"/>
            <a:ext cx="3885571" cy="218330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599" y="3145950"/>
            <a:ext cx="3885573" cy="2288857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19001" y="3198726"/>
            <a:ext cx="3885574" cy="21833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6428542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245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29978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kk-KZ" b="1" dirty="0">
                <a:solidFill>
                  <a:schemeClr val="tx1"/>
                </a:solidFill>
              </a:rPr>
              <a:t>Герметикалықты тексеруге арналған </a:t>
            </a:r>
            <a:r>
              <a:rPr lang="kk-KZ" b="1" dirty="0" smtClean="0">
                <a:solidFill>
                  <a:schemeClr val="tx1"/>
                </a:solidFill>
              </a:rPr>
              <a:t>стенд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kk-KZ" b="1" dirty="0">
                <a:solidFill>
                  <a:schemeClr val="tx1"/>
                </a:solidFill>
              </a:rPr>
              <a:t>С</a:t>
            </a:r>
            <a:r>
              <a:rPr lang="en-US" b="1" dirty="0" err="1">
                <a:solidFill>
                  <a:schemeClr val="tx1"/>
                </a:solidFill>
              </a:rPr>
              <a:t>тенд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для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проверки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 smtClean="0">
                <a:solidFill>
                  <a:schemeClr val="tx1"/>
                </a:solidFill>
              </a:rPr>
              <a:t>герметичности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Stand to check for leaks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2240" y="2272348"/>
            <a:ext cx="5696010" cy="38814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53280" y="6153785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1-</a:t>
            </a:r>
            <a:r>
              <a:rPr lang="kk-KZ" dirty="0" smtClean="0"/>
              <a:t>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433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" y="259080"/>
            <a:ext cx="11826240" cy="1320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Статор </a:t>
            </a:r>
            <a:r>
              <a:rPr lang="ru-RU" sz="2400" b="1" dirty="0" err="1">
                <a:solidFill>
                  <a:schemeClr val="tx1"/>
                </a:solidFill>
              </a:rPr>
              <a:t>орамалары</a:t>
            </a:r>
            <a:r>
              <a:rPr lang="ru-RU" sz="2400" b="1" dirty="0">
                <a:solidFill>
                  <a:schemeClr val="tx1"/>
                </a:solidFill>
              </a:rPr>
              <a:t> мен диод </a:t>
            </a:r>
            <a:r>
              <a:rPr lang="ru-RU" sz="2400" b="1" dirty="0" err="1">
                <a:solidFill>
                  <a:schemeClr val="tx1"/>
                </a:solidFill>
              </a:rPr>
              <a:t>көпірлерін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тексеруге</a:t>
            </a:r>
            <a:r>
              <a:rPr lang="ru-RU" sz="2400" b="1" dirty="0">
                <a:solidFill>
                  <a:schemeClr val="tx1"/>
                </a:solidFill>
              </a:rPr>
              <a:t> </a:t>
            </a:r>
            <a:r>
              <a:rPr lang="ru-RU" sz="2400" b="1" dirty="0" err="1">
                <a:solidFill>
                  <a:schemeClr val="tx1"/>
                </a:solidFill>
              </a:rPr>
              <a:t>арналған</a:t>
            </a:r>
            <a:r>
              <a:rPr lang="ru-RU" sz="2400" b="1" dirty="0">
                <a:solidFill>
                  <a:schemeClr val="tx1"/>
                </a:solidFill>
              </a:rPr>
              <a:t> Тестер</a:t>
            </a: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>Тестер </a:t>
            </a:r>
            <a:r>
              <a:rPr lang="ru-RU" sz="2400" b="1" dirty="0">
                <a:solidFill>
                  <a:schemeClr val="tx1"/>
                </a:solidFill>
              </a:rPr>
              <a:t>для проверки статорных обмоток и диодных </a:t>
            </a:r>
            <a:r>
              <a:rPr lang="ru-RU" sz="2400" b="1" dirty="0" smtClean="0">
                <a:solidFill>
                  <a:schemeClr val="tx1"/>
                </a:solidFill>
              </a:rPr>
              <a:t>мостов</a:t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Tester for checking stator windings and diode bridges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6253" y="2019653"/>
            <a:ext cx="3488107" cy="28266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40" y="2019653"/>
            <a:ext cx="3444240" cy="28266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5880" y="2019653"/>
            <a:ext cx="3078480" cy="2826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7289" y="56388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521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160"/>
            <a:ext cx="11795760" cy="132080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КӨП ФУНКЦИЯЛЫ ҚАРСЫЛЫҚ ЕКІ ЖАҚТЫ ДӘНЕКЕРЛЕУ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11000</a:t>
            </a:r>
            <a:r>
              <a:rPr lang="kk-KZ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kk-KZ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МНОГОФУНКЦИОНАЛЬНАЯ СОПРОТИВЛЕНИЕ ДВУСТОРОННЯЯ ТОЧЕЧНАЯ СВАРКА 11000</a:t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MULTIFUNCTIONAL 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RESISTANCE DOUBLE SIDED SPOT WELDER 11000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403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96401" y="2145348"/>
            <a:ext cx="2661206" cy="42554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" y="2145348"/>
            <a:ext cx="2655570" cy="425545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006604"/>
              </p:ext>
            </p:extLst>
          </p:nvPr>
        </p:nvGraphicFramePr>
        <p:xfrm>
          <a:off x="3363913" y="2159952"/>
          <a:ext cx="5647054" cy="43288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9498">
                  <a:extLst>
                    <a:ext uri="{9D8B030D-6E8A-4147-A177-3AD203B41FA5}">
                      <a16:colId xmlns:a16="http://schemas.microsoft.com/office/drawing/2014/main" val="1797610861"/>
                    </a:ext>
                  </a:extLst>
                </a:gridCol>
                <a:gridCol w="1169595">
                  <a:extLst>
                    <a:ext uri="{9D8B030D-6E8A-4147-A177-3AD203B41FA5}">
                      <a16:colId xmlns:a16="http://schemas.microsoft.com/office/drawing/2014/main" val="3571300818"/>
                    </a:ext>
                  </a:extLst>
                </a:gridCol>
                <a:gridCol w="1254480">
                  <a:extLst>
                    <a:ext uri="{9D8B030D-6E8A-4147-A177-3AD203B41FA5}">
                      <a16:colId xmlns:a16="http://schemas.microsoft.com/office/drawing/2014/main" val="3758211579"/>
                    </a:ext>
                  </a:extLst>
                </a:gridCol>
                <a:gridCol w="1473481">
                  <a:extLst>
                    <a:ext uri="{9D8B030D-6E8A-4147-A177-3AD203B41FA5}">
                      <a16:colId xmlns:a16="http://schemas.microsoft.com/office/drawing/2014/main" val="3382861082"/>
                    </a:ext>
                  </a:extLst>
                </a:gridCol>
              </a:tblGrid>
              <a:tr h="244341">
                <a:tc>
                  <a:txBody>
                    <a:bodyPr/>
                    <a:lstStyle/>
                    <a:p>
                      <a:pPr marR="33020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847090" algn="ctr"/>
                          <a:tab pos="1694180" algn="r"/>
                        </a:tabLst>
                      </a:pPr>
                      <a:r>
                        <a:rPr lang="ru-RU" sz="1400">
                          <a:effectLst/>
                        </a:rPr>
                        <a:t>	Типы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14795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8000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L="4381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10000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R="2349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11000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extLst>
                  <a:ext uri="{0D108BD9-81ED-4DB2-BD59-A6C34878D82A}">
                    <a16:rowId xmlns:a16="http://schemas.microsoft.com/office/drawing/2014/main" val="579139231"/>
                  </a:ext>
                </a:extLst>
              </a:tr>
              <a:tr h="458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Входное напряжение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38r 50 Гц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469223"/>
                  </a:ext>
                </a:extLst>
              </a:tr>
              <a:tr h="244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Ток плавления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IOOA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IOOA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IOOA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extLst>
                  <a:ext uri="{0D108BD9-81ED-4DB2-BD59-A6C34878D82A}">
                    <a16:rowId xmlns:a16="http://schemas.microsoft.com/office/drawing/2014/main" val="3346838137"/>
                  </a:ext>
                </a:extLst>
              </a:tr>
              <a:tr h="458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Входная мощность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25. 5 кВА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38. 5кВА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50. 5кВА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extLst>
                  <a:ext uri="{0D108BD9-81ED-4DB2-BD59-A6C34878D82A}">
                    <a16:rowId xmlns:a16="http://schemas.microsoft.com/office/drawing/2014/main" val="4178275920"/>
                  </a:ext>
                </a:extLst>
              </a:tr>
              <a:tr h="458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Плавающее напряжение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15. 2 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15. 6 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16. 5 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extLst>
                  <a:ext uri="{0D108BD9-81ED-4DB2-BD59-A6C34878D82A}">
                    <a16:rowId xmlns:a16="http://schemas.microsoft.com/office/drawing/2014/main" val="1145637003"/>
                  </a:ext>
                </a:extLst>
              </a:tr>
              <a:tr h="2521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Рабочий цикл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 gridSpan="2">
                  <a:txBody>
                    <a:bodyPr/>
                    <a:lstStyle/>
                    <a:p>
                      <a:pPr marL="42799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15%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0208288"/>
                  </a:ext>
                </a:extLst>
              </a:tr>
              <a:tr h="244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Размеры (ДхШхВ)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 gridSpan="2">
                  <a:txBody>
                    <a:bodyPr/>
                    <a:lstStyle/>
                    <a:p>
                      <a:pPr marL="1968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420x600x2000 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5989165"/>
                  </a:ext>
                </a:extLst>
              </a:tr>
              <a:tr h="2443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Вес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1301&lt;г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145кг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1601&lt;г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extLst>
                  <a:ext uri="{0D108BD9-81ED-4DB2-BD59-A6C34878D82A}">
                    <a16:rowId xmlns:a16="http://schemas.microsoft.com/office/drawing/2014/main" val="1139429017"/>
                  </a:ext>
                </a:extLst>
              </a:tr>
              <a:tr h="458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Текущий диапазон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40005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200- 11000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200- 13000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200- 15000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extLst>
                  <a:ext uri="{0D108BD9-81ED-4DB2-BD59-A6C34878D82A}">
                    <a16:rowId xmlns:a16="http://schemas.microsoft.com/office/drawing/2014/main" val="3952998908"/>
                  </a:ext>
                </a:extLst>
              </a:tr>
              <a:tr h="4652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Односторонняя точечная сварка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1.0+1.O</a:t>
                      </a:r>
                      <a:r>
                        <a:rPr lang="kk-KZ" sz="1400">
                          <a:effectLst/>
                        </a:rPr>
                        <a:t> 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R="127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1.0+1.O</a:t>
                      </a:r>
                      <a:r>
                        <a:rPr lang="kk-KZ" sz="1400">
                          <a:effectLst/>
                        </a:rPr>
                        <a:t> мм 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1. 2+1.2мм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extLst>
                  <a:ext uri="{0D108BD9-81ED-4DB2-BD59-A6C34878D82A}">
                    <a16:rowId xmlns:a16="http://schemas.microsoft.com/office/drawing/2014/main" val="988788938"/>
                  </a:ext>
                </a:extLst>
              </a:tr>
              <a:tr h="4586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Двусторонняя точечная сварка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13970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1. 5+1.5mm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2.0+2.O</a:t>
                      </a:r>
                      <a:r>
                        <a:rPr lang="kk-KZ" sz="1400">
                          <a:effectLst/>
                        </a:rPr>
                        <a:t> 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2.5+2.5мм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extLst>
                  <a:ext uri="{0D108BD9-81ED-4DB2-BD59-A6C34878D82A}">
                    <a16:rowId xmlns:a16="http://schemas.microsoft.com/office/drawing/2014/main" val="162226018"/>
                  </a:ext>
                </a:extLst>
              </a:tr>
              <a:tr h="2527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Давление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0. 5--0.8M a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7310" marR="73025" marT="2857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54117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83810" y="648881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595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174" y="137160"/>
            <a:ext cx="11392746" cy="1320800"/>
          </a:xfrm>
        </p:spPr>
        <p:txBody>
          <a:bodyPr>
            <a:normAutofit fontScale="90000"/>
          </a:bodyPr>
          <a:lstStyle/>
          <a:p>
            <a:r>
              <a:rPr lang="kk-KZ" b="1" dirty="0">
                <a:solidFill>
                  <a:srgbClr val="FF0000"/>
                </a:solidFill>
              </a:rPr>
              <a:t>ЖҚОС үшін сынақ стенді 2001/NT3000/NTS61 9 PLC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Стенд </a:t>
            </a:r>
            <a:r>
              <a:rPr lang="ru-RU" b="1" dirty="0">
                <a:solidFill>
                  <a:srgbClr val="FF0000"/>
                </a:solidFill>
              </a:rPr>
              <a:t>для испытания ТНВД</a:t>
            </a:r>
            <a:r>
              <a:rPr lang="kk-KZ" b="1" dirty="0">
                <a:solidFill>
                  <a:srgbClr val="FF0000"/>
                </a:solidFill>
              </a:rPr>
              <a:t>   </a:t>
            </a:r>
            <a:r>
              <a:rPr lang="ru-RU" b="1" dirty="0">
                <a:solidFill>
                  <a:srgbClr val="FF0000"/>
                </a:solidFill>
              </a:rPr>
              <a:t>2001/NT3000/NTS61 9 </a:t>
            </a:r>
            <a:r>
              <a:rPr lang="en-US" b="1" dirty="0" smtClean="0">
                <a:solidFill>
                  <a:srgbClr val="FF0000"/>
                </a:solidFill>
              </a:rPr>
              <a:t>PLC</a:t>
            </a:r>
            <a:r>
              <a:rPr lang="kk-KZ" b="1" dirty="0" smtClean="0">
                <a:solidFill>
                  <a:srgbClr val="FF0000"/>
                </a:solidFill>
              </a:rPr>
              <a:t/>
            </a:r>
            <a:br>
              <a:rPr lang="kk-KZ" b="1" dirty="0" smtClean="0">
                <a:solidFill>
                  <a:srgbClr val="FF0000"/>
                </a:solidFill>
              </a:rPr>
            </a:br>
            <a:r>
              <a:rPr lang="ru-RU" b="1" dirty="0" err="1">
                <a:solidFill>
                  <a:srgbClr val="FF0000"/>
                </a:solidFill>
              </a:rPr>
              <a:t>Injection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pump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test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bench</a:t>
            </a:r>
            <a:r>
              <a:rPr lang="ru-RU" b="1" dirty="0">
                <a:solidFill>
                  <a:srgbClr val="FF0000"/>
                </a:solidFill>
              </a:rPr>
              <a:t> 2001/NT3000/NTS61 9 PLC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Picture 2871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3680" y="2175828"/>
            <a:ext cx="6004560" cy="3881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76800" y="6057265"/>
            <a:ext cx="1478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/>
              <a:t>1-дана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5832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0868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Инжекторларды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сынау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және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ультрадыбыстық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тазарту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қондырғылары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Установки для тестирования форсунок и ультразвуковой </a:t>
            </a:r>
            <a:r>
              <a:rPr lang="ru-RU" dirty="0" smtClean="0">
                <a:solidFill>
                  <a:schemeClr val="tx1"/>
                </a:solidFill>
              </a:rPr>
              <a:t>чистки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Installations for testing injectors and ultrasonic cleaning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04829" y="1607651"/>
            <a:ext cx="6613822" cy="3611880"/>
          </a:xfrm>
        </p:spPr>
      </p:pic>
      <p:sp>
        <p:nvSpPr>
          <p:cNvPr id="6" name="TextBox 5"/>
          <p:cNvSpPr txBox="1"/>
          <p:nvPr/>
        </p:nvSpPr>
        <p:spPr>
          <a:xfrm>
            <a:off x="3176886" y="5497730"/>
            <a:ext cx="166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/>
              <a:t>3-дана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87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5894" y="152400"/>
            <a:ext cx="1087458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Стартер мен </a:t>
            </a:r>
            <a:r>
              <a:rPr lang="ru-RU" b="1" dirty="0" err="1">
                <a:solidFill>
                  <a:schemeClr val="tx1"/>
                </a:solidFill>
              </a:rPr>
              <a:t>генераторды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тексеруге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арналған</a:t>
            </a:r>
            <a:r>
              <a:rPr lang="ru-RU" b="1" dirty="0">
                <a:solidFill>
                  <a:schemeClr val="tx1"/>
                </a:solidFill>
              </a:rPr>
              <a:t> Стенд</a:t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 err="1">
                <a:solidFill>
                  <a:schemeClr val="tx1"/>
                </a:solidFill>
              </a:rPr>
              <a:t>Стенд</a:t>
            </a:r>
            <a:r>
              <a:rPr lang="ru-RU" b="1" dirty="0">
                <a:solidFill>
                  <a:schemeClr val="tx1"/>
                </a:solidFill>
              </a:rPr>
              <a:t> для проверки стартера и  </a:t>
            </a:r>
            <a:r>
              <a:rPr lang="ru-RU" b="1" dirty="0" smtClean="0">
                <a:solidFill>
                  <a:schemeClr val="tx1"/>
                </a:solidFill>
              </a:rPr>
              <a:t>генератора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Stand for checking the starter and generator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930400"/>
            <a:ext cx="2037682" cy="4194492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440" y="1930400"/>
            <a:ext cx="7421880" cy="41944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3520" y="621276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818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0" y="152400"/>
            <a:ext cx="11247120" cy="1783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err="1">
                <a:solidFill>
                  <a:schemeClr val="tx1"/>
                </a:solidFill>
              </a:rPr>
              <a:t>Аспалы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жабдығы</a:t>
            </a:r>
            <a:r>
              <a:rPr lang="ru-RU" sz="2800" b="1" dirty="0">
                <a:solidFill>
                  <a:schemeClr val="tx1"/>
                </a:solidFill>
              </a:rPr>
              <a:t> бар </a:t>
            </a:r>
            <a:r>
              <a:rPr lang="en-US" sz="2800" b="1" dirty="0">
                <a:solidFill>
                  <a:schemeClr val="tx1"/>
                </a:solidFill>
              </a:rPr>
              <a:t>V-</a:t>
            </a:r>
            <a:r>
              <a:rPr lang="ru-RU" sz="2800" b="1" dirty="0" err="1">
                <a:solidFill>
                  <a:schemeClr val="tx1"/>
                </a:solidFill>
              </a:rPr>
              <a:t>тәрізді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дизельді</a:t>
            </a:r>
            <a:r>
              <a:rPr lang="ru-RU" sz="2800" b="1" dirty="0">
                <a:solidFill>
                  <a:schemeClr val="tx1"/>
                </a:solidFill>
              </a:rPr>
              <a:t> </a:t>
            </a:r>
            <a:r>
              <a:rPr lang="ru-RU" sz="2800" b="1" dirty="0" err="1">
                <a:solidFill>
                  <a:schemeClr val="tx1"/>
                </a:solidFill>
              </a:rPr>
              <a:t>қозғалтқыш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ru-RU" sz="2800" b="1" dirty="0" smtClean="0">
                <a:solidFill>
                  <a:schemeClr val="tx1"/>
                </a:solidFill>
              </a:rPr>
              <a:t>Дизельный </a:t>
            </a:r>
            <a:r>
              <a:rPr lang="ru-RU" sz="2800" b="1" dirty="0">
                <a:solidFill>
                  <a:schemeClr val="tx1"/>
                </a:solidFill>
              </a:rPr>
              <a:t>двигатель  V-образный с   навесным оборудованием </a:t>
            </a:r>
            <a:r>
              <a:rPr lang="ru-RU" sz="2800" b="1" dirty="0" smtClean="0">
                <a:solidFill>
                  <a:schemeClr val="tx1"/>
                </a:solidFill>
              </a:rPr>
              <a:t/>
            </a:r>
            <a:br>
              <a:rPr lang="ru-RU" sz="2800" b="1" dirty="0" smtClean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V-shaped diesel engine with attachments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88.img.avito.st/640x480/616276778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952" y="2237424"/>
            <a:ext cx="5340008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74.img.avito.st/640x480/51778732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76" y="2237424"/>
            <a:ext cx="4989569" cy="387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55930" y="6188385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2-дана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9146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0"/>
            <a:ext cx="11750040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Қозғалтқыштарды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бөлшектеуге-құрастыруға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арналған</a:t>
            </a:r>
            <a:r>
              <a:rPr lang="ru-RU" b="1" dirty="0" smtClean="0">
                <a:solidFill>
                  <a:schemeClr val="tx1"/>
                </a:solidFill>
              </a:rPr>
              <a:t> стенд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err="1" smtClean="0">
                <a:solidFill>
                  <a:schemeClr val="tx1"/>
                </a:solidFill>
              </a:rPr>
              <a:t>Стенд</a:t>
            </a:r>
            <a:r>
              <a:rPr lang="ru-RU" b="1" dirty="0" smtClean="0">
                <a:solidFill>
                  <a:schemeClr val="tx1"/>
                </a:solidFill>
              </a:rPr>
              <a:t> для разборки-сборки двигателей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Stand for disassembly and Assembly of engines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32317" y="2338391"/>
            <a:ext cx="4328162" cy="38576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5770" y="2338389"/>
            <a:ext cx="4328160" cy="38576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06172" y="6231228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3-дана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136761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603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Майды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ауыстыруға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арналған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пневматикалық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құрылғы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Пневматическое устройство для замены </a:t>
            </a:r>
            <a:r>
              <a:rPr lang="ru-RU" b="1" dirty="0" smtClean="0">
                <a:solidFill>
                  <a:schemeClr val="tx1"/>
                </a:solidFill>
              </a:rPr>
              <a:t>масла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Pneumatic oil replacement device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Picture 41382"/>
          <p:cNvPicPr/>
          <p:nvPr/>
        </p:nvPicPr>
        <p:blipFill>
          <a:blip r:embed="rId2"/>
          <a:stretch>
            <a:fillRect/>
          </a:stretch>
        </p:blipFill>
        <p:spPr>
          <a:xfrm>
            <a:off x="3739850" y="2651760"/>
            <a:ext cx="6211870" cy="42062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8840" y="624840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/>
              <a:t>3-дана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5428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Аккумулятор </a:t>
            </a:r>
            <a:r>
              <a:rPr lang="ru-RU" dirty="0" err="1" smtClean="0">
                <a:solidFill>
                  <a:schemeClr val="tx1"/>
                </a:solidFill>
              </a:rPr>
              <a:t>тексергіш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Тестер </a:t>
            </a:r>
            <a:r>
              <a:rPr lang="ru-RU" dirty="0" smtClean="0">
                <a:solidFill>
                  <a:schemeClr val="tx1"/>
                </a:solidFill>
              </a:rPr>
              <a:t>аккумуляторов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Battery tester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16276" y="1492445"/>
            <a:ext cx="4724402" cy="2958713"/>
          </a:xfrm>
        </p:spPr>
      </p:pic>
      <p:pic>
        <p:nvPicPr>
          <p:cNvPr id="5" name="Picture 19262"/>
          <p:cNvPicPr/>
          <p:nvPr/>
        </p:nvPicPr>
        <p:blipFill>
          <a:blip r:embed="rId3"/>
          <a:stretch>
            <a:fillRect/>
          </a:stretch>
        </p:blipFill>
        <p:spPr>
          <a:xfrm>
            <a:off x="883728" y="2529205"/>
            <a:ext cx="4091940" cy="30492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5668" y="5992614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/>
              <a:t>5-дана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093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7014" y="32004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solidFill>
                  <a:schemeClr val="tx1"/>
                </a:solidFill>
              </a:rPr>
              <a:t>Оталдыру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білтелерін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тексеру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аспабы</a:t>
            </a:r>
            <a:r>
              <a:rPr lang="ru-RU" b="1" dirty="0">
                <a:solidFill>
                  <a:schemeClr val="tx1"/>
                </a:solidFill>
              </a:rPr>
              <a:t/>
            </a:r>
            <a:br>
              <a:rPr lang="ru-RU" b="1" dirty="0">
                <a:solidFill>
                  <a:schemeClr val="tx1"/>
                </a:solidFill>
              </a:rPr>
            </a:br>
            <a:r>
              <a:rPr lang="ru-RU" b="1" dirty="0">
                <a:solidFill>
                  <a:schemeClr val="tx1"/>
                </a:solidFill>
              </a:rPr>
              <a:t>Прибор проверки свечей зажигания 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The device checks the spark plugs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094" y="2114868"/>
            <a:ext cx="5205306" cy="388143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5540" y="2312988"/>
            <a:ext cx="3881437" cy="38814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6740" y="5825093"/>
            <a:ext cx="1184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3-</a:t>
            </a:r>
            <a:r>
              <a:rPr lang="kk-KZ" sz="2400" b="1" dirty="0" smtClean="0"/>
              <a:t>дана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8200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7160" y="606158"/>
            <a:ext cx="11871960" cy="14173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Кондиционерлерді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толтыруға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арналған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қондырғы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заправок </a:t>
            </a:r>
            <a: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кондиционеров</a:t>
            </a:r>
            <a:br>
              <a:rPr lang="ru-RU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Automatic service equipment for air conditioning </a:t>
            </a:r>
            <a:r>
              <a:rPr lang="en-US" sz="27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</a:t>
            </a:r>
            <a: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320" y="2023478"/>
            <a:ext cx="2392680" cy="400812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30" y="2023478"/>
            <a:ext cx="2196127" cy="3901440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9200127"/>
              </p:ext>
            </p:extLst>
          </p:nvPr>
        </p:nvGraphicFramePr>
        <p:xfrm>
          <a:off x="3149696" y="2023478"/>
          <a:ext cx="6939184" cy="4399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2370">
                  <a:extLst>
                    <a:ext uri="{9D8B030D-6E8A-4147-A177-3AD203B41FA5}">
                      <a16:colId xmlns:a16="http://schemas.microsoft.com/office/drawing/2014/main" val="4226651145"/>
                    </a:ext>
                  </a:extLst>
                </a:gridCol>
                <a:gridCol w="942370">
                  <a:extLst>
                    <a:ext uri="{9D8B030D-6E8A-4147-A177-3AD203B41FA5}">
                      <a16:colId xmlns:a16="http://schemas.microsoft.com/office/drawing/2014/main" val="3931964"/>
                    </a:ext>
                  </a:extLst>
                </a:gridCol>
                <a:gridCol w="942839">
                  <a:extLst>
                    <a:ext uri="{9D8B030D-6E8A-4147-A177-3AD203B41FA5}">
                      <a16:colId xmlns:a16="http://schemas.microsoft.com/office/drawing/2014/main" val="541656284"/>
                    </a:ext>
                  </a:extLst>
                </a:gridCol>
                <a:gridCol w="942370">
                  <a:extLst>
                    <a:ext uri="{9D8B030D-6E8A-4147-A177-3AD203B41FA5}">
                      <a16:colId xmlns:a16="http://schemas.microsoft.com/office/drawing/2014/main" val="2815184040"/>
                    </a:ext>
                  </a:extLst>
                </a:gridCol>
                <a:gridCol w="942370">
                  <a:extLst>
                    <a:ext uri="{9D8B030D-6E8A-4147-A177-3AD203B41FA5}">
                      <a16:colId xmlns:a16="http://schemas.microsoft.com/office/drawing/2014/main" val="4100218317"/>
                    </a:ext>
                  </a:extLst>
                </a:gridCol>
                <a:gridCol w="942839">
                  <a:extLst>
                    <a:ext uri="{9D8B030D-6E8A-4147-A177-3AD203B41FA5}">
                      <a16:colId xmlns:a16="http://schemas.microsoft.com/office/drawing/2014/main" val="3777904154"/>
                    </a:ext>
                  </a:extLst>
                </a:gridCol>
                <a:gridCol w="1284026">
                  <a:extLst>
                    <a:ext uri="{9D8B030D-6E8A-4147-A177-3AD203B41FA5}">
                      <a16:colId xmlns:a16="http://schemas.microsoft.com/office/drawing/2014/main" val="2438158043"/>
                    </a:ext>
                  </a:extLst>
                </a:gridCol>
              </a:tblGrid>
              <a:tr h="529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Electronic refrigerant scale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pressure + / - 10 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Хладагенттің электронды шкаласы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қысым +/- 10 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Электронная шкала хладагента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давление +/- 10 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rowSpan="1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extLst>
                  <a:ext uri="{0D108BD9-81ED-4DB2-BD59-A6C34878D82A}">
                    <a16:rowId xmlns:a16="http://schemas.microsoft.com/office/drawing/2014/main" val="479425299"/>
                  </a:ext>
                </a:extLst>
              </a:tr>
              <a:tr h="352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Electronic oil scale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accuracy + / - 5 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Электрондық май таразы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дәлдік +/- 5 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Электронные масляные весы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точность +/- 5 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9062168"/>
                  </a:ext>
                </a:extLst>
              </a:tr>
              <a:tr h="352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Electronic vacuum gauge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CL. 1.0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Электронды вакуумметр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КЛ. 1.0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Электронный вакуумметр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КЛ. 1.0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562098"/>
                  </a:ext>
                </a:extLst>
              </a:tr>
              <a:tr h="352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LP and HP gauges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CL. 1.0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ЛП л. с. датчиктер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КЛ. 1.0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ЛП л. с. датчики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КЛ. 1.0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975066"/>
                  </a:ext>
                </a:extLst>
              </a:tr>
              <a:tr h="352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Internal capacitance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container: 12.4 l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Ішкі сыйымдылық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контейнер: 12,4 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Внутренняя емкость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контейнера: 12,4 л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3595806"/>
                  </a:ext>
                </a:extLst>
              </a:tr>
              <a:tr h="5292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Filter plant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2 </a:t>
                      </a:r>
                      <a:r>
                        <a:rPr lang="ru-RU" sz="1000" dirty="0" err="1">
                          <a:effectLst/>
                        </a:rPr>
                        <a:t>combined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filters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Сүзгі станциясы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аралас сүзгі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Фильтровальная станция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 комбинированных фильтра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0478543"/>
                  </a:ext>
                </a:extLst>
              </a:tr>
              <a:tr h="352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Sizes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1170x600x610 mm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Өлшемдері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1170х600х610 мм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Размеры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1170х600х610 мм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930722"/>
                  </a:ext>
                </a:extLst>
              </a:tr>
              <a:tr h="17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Weight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84 Kg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Салмағы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84 Кг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Вес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84 Кг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7742711"/>
                  </a:ext>
                </a:extLst>
              </a:tr>
              <a:tr h="352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Filling accuracy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 / - 15 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Толтыру дәлдігі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+/- 15 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Точность наполнения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+/- 15 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5649435"/>
                  </a:ext>
                </a:extLst>
              </a:tr>
              <a:tr h="3528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Supply voltage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230 V / 50 Hz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Қуат кернеуі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230 В / 50 Гц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Напряжение питания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230 В / 50 Гц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0581787"/>
                  </a:ext>
                </a:extLst>
              </a:tr>
              <a:tr h="176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Power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770 W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Қуат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770 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Мощность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770 Вт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1" marR="57531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626080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19045" y="6237847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2-</a:t>
            </a:r>
            <a:r>
              <a:rPr lang="kk-KZ" dirty="0" smtClean="0"/>
              <a:t>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1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454" y="27432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Интербелсенді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тақта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Интерактивная панель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Interactive panel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280" y="2191068"/>
            <a:ext cx="5651025" cy="388143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081" y="1434308"/>
            <a:ext cx="3881437" cy="5394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25440" y="6206788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400" b="1" dirty="0" smtClean="0"/>
              <a:t>15-дана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9303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374" y="214948"/>
            <a:ext cx="8596668" cy="161385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Ноутбук </a:t>
            </a:r>
            <a:r>
              <a:rPr lang="en-US" b="1" dirty="0">
                <a:solidFill>
                  <a:schemeClr val="tx1"/>
                </a:solidFill>
              </a:rPr>
              <a:t>Lenovo IP 3 15ADA05 15.6FHD AMD Ryzen™ 5 </a:t>
            </a:r>
            <a:r>
              <a:rPr lang="en-US" b="1" dirty="0" smtClean="0">
                <a:solidFill>
                  <a:schemeClr val="tx1"/>
                </a:solidFill>
              </a:rPr>
              <a:t>3500U/8Gb/1Tb HDD/SSD 128Gb/Dos(81W1003WRK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146" name="Picture 2" descr="https://static.lenovo.com/na/marketplaces/1280x1280/lenovo-laptop-ideapad-720s-13arr-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78" y="2465388"/>
            <a:ext cx="3881437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orcecom.kz/upload/iblock/03f/03fd36ab7d9f74005580f76bb2958f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60" y="1371600"/>
            <a:ext cx="4145280" cy="452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03520" y="6187440"/>
            <a:ext cx="1768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800" b="1" dirty="0" smtClean="0"/>
              <a:t>100-дана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00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5117" y="510988"/>
            <a:ext cx="11066929" cy="3361765"/>
          </a:xfrm>
        </p:spPr>
        <p:txBody>
          <a:bodyPr/>
          <a:lstStyle/>
          <a:p>
            <a:pPr algn="ctr"/>
            <a:r>
              <a:rPr lang="ru-RU" b="1" dirty="0" err="1"/>
              <a:t>Semi-automatic</a:t>
            </a:r>
            <a:r>
              <a:rPr lang="ru-RU" b="1" dirty="0"/>
              <a:t> </a:t>
            </a:r>
            <a:r>
              <a:rPr lang="ru-RU" b="1" dirty="0" err="1"/>
              <a:t>tire</a:t>
            </a:r>
            <a:r>
              <a:rPr lang="ru-RU" b="1" dirty="0"/>
              <a:t> </a:t>
            </a:r>
            <a:r>
              <a:rPr lang="ru-RU" b="1" dirty="0" err="1"/>
              <a:t>fitting</a:t>
            </a:r>
            <a:r>
              <a:rPr lang="ru-RU" b="1" dirty="0"/>
              <a:t> </a:t>
            </a:r>
            <a:r>
              <a:rPr lang="ru-RU" b="1" dirty="0" err="1"/>
              <a:t>stand</a:t>
            </a:r>
            <a:endParaRPr lang="ru-RU" dirty="0"/>
          </a:p>
          <a:p>
            <a:pPr algn="ctr"/>
            <a:r>
              <a:rPr lang="ru-RU" b="1" dirty="0" err="1"/>
              <a:t>Жартылай</a:t>
            </a:r>
            <a:r>
              <a:rPr lang="ru-RU" b="1" dirty="0"/>
              <a:t> </a:t>
            </a:r>
            <a:r>
              <a:rPr lang="ru-RU" b="1" dirty="0" err="1"/>
              <a:t>автоматты</a:t>
            </a:r>
            <a:r>
              <a:rPr lang="ru-RU" b="1" dirty="0"/>
              <a:t> </a:t>
            </a:r>
            <a:r>
              <a:rPr lang="ru-RU" b="1" dirty="0" err="1"/>
              <a:t>шиномонтаждық</a:t>
            </a:r>
            <a:r>
              <a:rPr lang="ru-RU" b="1" dirty="0"/>
              <a:t> стенд</a:t>
            </a:r>
            <a:endParaRPr lang="ru-RU" dirty="0"/>
          </a:p>
          <a:p>
            <a:pPr algn="ctr"/>
            <a:r>
              <a:rPr lang="ru-RU" b="1" dirty="0"/>
              <a:t>Полуавтоматический шиномонтажный </a:t>
            </a:r>
            <a:r>
              <a:rPr lang="ru-RU" b="1" dirty="0" smtClean="0"/>
              <a:t>стенд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916437" y="1630791"/>
            <a:ext cx="4840938" cy="3021505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642479"/>
              </p:ext>
            </p:extLst>
          </p:nvPr>
        </p:nvGraphicFramePr>
        <p:xfrm>
          <a:off x="152401" y="1788461"/>
          <a:ext cx="8221037" cy="3881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3711">
                  <a:extLst>
                    <a:ext uri="{9D8B030D-6E8A-4147-A177-3AD203B41FA5}">
                      <a16:colId xmlns:a16="http://schemas.microsoft.com/office/drawing/2014/main" val="2015419098"/>
                    </a:ext>
                  </a:extLst>
                </a:gridCol>
                <a:gridCol w="1163711">
                  <a:extLst>
                    <a:ext uri="{9D8B030D-6E8A-4147-A177-3AD203B41FA5}">
                      <a16:colId xmlns:a16="http://schemas.microsoft.com/office/drawing/2014/main" val="932812923"/>
                    </a:ext>
                  </a:extLst>
                </a:gridCol>
                <a:gridCol w="1163155">
                  <a:extLst>
                    <a:ext uri="{9D8B030D-6E8A-4147-A177-3AD203B41FA5}">
                      <a16:colId xmlns:a16="http://schemas.microsoft.com/office/drawing/2014/main" val="3295386187"/>
                    </a:ext>
                  </a:extLst>
                </a:gridCol>
                <a:gridCol w="1163155">
                  <a:extLst>
                    <a:ext uri="{9D8B030D-6E8A-4147-A177-3AD203B41FA5}">
                      <a16:colId xmlns:a16="http://schemas.microsoft.com/office/drawing/2014/main" val="1962234663"/>
                    </a:ext>
                  </a:extLst>
                </a:gridCol>
                <a:gridCol w="1173718">
                  <a:extLst>
                    <a:ext uri="{9D8B030D-6E8A-4147-A177-3AD203B41FA5}">
                      <a16:colId xmlns:a16="http://schemas.microsoft.com/office/drawing/2014/main" val="3102769652"/>
                    </a:ext>
                  </a:extLst>
                </a:gridCol>
                <a:gridCol w="1229876">
                  <a:extLst>
                    <a:ext uri="{9D8B030D-6E8A-4147-A177-3AD203B41FA5}">
                      <a16:colId xmlns:a16="http://schemas.microsoft.com/office/drawing/2014/main" val="1436763445"/>
                    </a:ext>
                  </a:extLst>
                </a:gridCol>
                <a:gridCol w="1163711">
                  <a:extLst>
                    <a:ext uri="{9D8B030D-6E8A-4147-A177-3AD203B41FA5}">
                      <a16:colId xmlns:a16="http://schemas.microsoft.com/office/drawing/2014/main" val="182250621"/>
                    </a:ext>
                  </a:extLst>
                </a:gridCol>
              </a:tblGrid>
              <a:tr h="33751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The rim of the tire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 " -28 "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Шинаның шеңбері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r>
                        <a:rPr lang="zh-CN" sz="1000">
                          <a:effectLst/>
                        </a:rPr>
                        <a:t>＂－</a:t>
                      </a:r>
                      <a:r>
                        <a:rPr lang="en-US" sz="1000">
                          <a:effectLst/>
                        </a:rPr>
                        <a:t>28</a:t>
                      </a:r>
                      <a:r>
                        <a:rPr lang="zh-CN" sz="1000">
                          <a:effectLst/>
                        </a:rPr>
                        <a:t>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Обод из шины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r>
                        <a:rPr lang="zh-CN" sz="1000">
                          <a:effectLst/>
                        </a:rPr>
                        <a:t>＂－</a:t>
                      </a:r>
                      <a:r>
                        <a:rPr lang="en-US" sz="1000">
                          <a:effectLst/>
                        </a:rPr>
                        <a:t>28</a:t>
                      </a:r>
                      <a:r>
                        <a:rPr lang="zh-CN" sz="1000">
                          <a:effectLst/>
                        </a:rPr>
                        <a:t>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rowSpan="11"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endParaRPr lang="en-US" sz="10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SimHei"/>
                      </a:endParaRPr>
                    </a:p>
                  </a:txBody>
                  <a:tcPr marL="59698" marR="59698" marT="0" marB="0"/>
                </a:tc>
                <a:extLst>
                  <a:ext uri="{0D108BD9-81ED-4DB2-BD59-A6C34878D82A}">
                    <a16:rowId xmlns:a16="http://schemas.microsoft.com/office/drawing/2014/main" val="727866449"/>
                  </a:ext>
                </a:extLst>
              </a:tr>
              <a:tr h="506275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Max. The Diameter Of The Tyre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1190mm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Шинаның Макс. Диаметрі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1190mm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Макс. Диаметр Шины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1190mm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236701"/>
                  </a:ext>
                </a:extLst>
              </a:tr>
              <a:tr h="33751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Max. bus width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425mm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Шинаның максималды ені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425мм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Макс. Ширина Шины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425мм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870837"/>
                  </a:ext>
                </a:extLst>
              </a:tr>
              <a:tr h="506275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 dirty="0">
                          <a:effectLst/>
                        </a:rPr>
                        <a:t>Ball breaker force (10 bar</a:t>
                      </a:r>
                      <a:r>
                        <a:rPr lang="zh-CN" sz="1000" dirty="0">
                          <a:effectLst/>
                        </a:rPr>
                        <a:t>）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3000kg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Шар сөндіргішінің күші (10 бар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3000кг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Усилие прерывателя шарика (10 бар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3000кг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2938588"/>
                  </a:ext>
                </a:extLst>
              </a:tr>
              <a:tr h="33751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Operating air pressure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 bar</a:t>
                      </a:r>
                      <a:r>
                        <a:rPr lang="zh-CN" sz="1000">
                          <a:effectLst/>
                        </a:rPr>
                        <a:t>－</a:t>
                      </a:r>
                      <a:r>
                        <a:rPr lang="en-US" sz="1000">
                          <a:effectLst/>
                        </a:rPr>
                        <a:t>10 bar(116</a:t>
                      </a:r>
                      <a:r>
                        <a:rPr lang="zh-CN" sz="1000">
                          <a:effectLst/>
                        </a:rPr>
                        <a:t>－</a:t>
                      </a:r>
                      <a:r>
                        <a:rPr lang="en-US" sz="1000">
                          <a:effectLst/>
                        </a:rPr>
                        <a:t>145psi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Ауаның жұмыс қысымы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 бар-10 бар (116-145psi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Рабочее давление воздуха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8 бар</a:t>
                      </a:r>
                      <a:r>
                        <a:rPr lang="zh-CN" sz="1000">
                          <a:effectLst/>
                        </a:rPr>
                        <a:t>－</a:t>
                      </a:r>
                      <a:r>
                        <a:rPr lang="en-US" sz="1000">
                          <a:effectLst/>
                        </a:rPr>
                        <a:t>10 бар(116</a:t>
                      </a:r>
                      <a:r>
                        <a:rPr lang="zh-CN" sz="1000">
                          <a:effectLst/>
                        </a:rPr>
                        <a:t>－</a:t>
                      </a:r>
                      <a:r>
                        <a:rPr lang="en-US" sz="1000">
                          <a:effectLst/>
                        </a:rPr>
                        <a:t>145psi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872476"/>
                  </a:ext>
                </a:extLst>
              </a:tr>
              <a:tr h="506275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Max. Inflationary pressure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3.5 bar (50 psi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Инфляциялық қысым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3,5 бар (50 PSI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Макс. Инфляционное давление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3,5 бар (50 фунтов на квадратный дюйм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5648508"/>
                  </a:ext>
                </a:extLst>
              </a:tr>
              <a:tr h="33751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Operating voltage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220V 1F</a:t>
                      </a:r>
                      <a:r>
                        <a:rPr lang="zh-CN" sz="1000">
                          <a:effectLst/>
                        </a:rPr>
                        <a:t>／</a:t>
                      </a:r>
                      <a:r>
                        <a:rPr lang="en-US" sz="1000">
                          <a:effectLst/>
                        </a:rPr>
                        <a:t>380V 3F/1F 110V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Жұмыс кернеуі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220В 1Ф</a:t>
                      </a:r>
                      <a:r>
                        <a:rPr lang="zh-CN" sz="1000">
                          <a:effectLst/>
                        </a:rPr>
                        <a:t>／</a:t>
                      </a:r>
                      <a:r>
                        <a:rPr lang="en-US" sz="1000">
                          <a:effectLst/>
                        </a:rPr>
                        <a:t>380В 3Ф/1Ф 110В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Рабочее напряжение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220В 1Ф</a:t>
                      </a:r>
                      <a:r>
                        <a:rPr lang="zh-CN" sz="1000">
                          <a:effectLst/>
                        </a:rPr>
                        <a:t>／</a:t>
                      </a:r>
                      <a:r>
                        <a:rPr lang="en-US" sz="1000">
                          <a:effectLst/>
                        </a:rPr>
                        <a:t>380В 3Ф/1Ф 110В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5771638"/>
                  </a:ext>
                </a:extLst>
              </a:tr>
              <a:tr h="33751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Engine power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1.1 kW</a:t>
                      </a:r>
                      <a:r>
                        <a:rPr lang="zh-CN" sz="1000">
                          <a:effectLst/>
                        </a:rPr>
                        <a:t>／</a:t>
                      </a:r>
                      <a:r>
                        <a:rPr lang="en-US" sz="1000">
                          <a:effectLst/>
                        </a:rPr>
                        <a:t>0.75 kW/1.5 kW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Қозғалтқыш қуаты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1.1 кВт</a:t>
                      </a:r>
                      <a:r>
                        <a:rPr lang="zh-CN" sz="1000">
                          <a:effectLst/>
                        </a:rPr>
                        <a:t>／</a:t>
                      </a:r>
                      <a:r>
                        <a:rPr lang="en-US" sz="1000">
                          <a:effectLst/>
                        </a:rPr>
                        <a:t>0.75 кВт/1.5 кВт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Мощность двигателя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1.1 кВт</a:t>
                      </a:r>
                      <a:r>
                        <a:rPr lang="zh-CN" sz="1000">
                          <a:effectLst/>
                        </a:rPr>
                        <a:t>／</a:t>
                      </a:r>
                      <a:r>
                        <a:rPr lang="en-US" sz="1000">
                          <a:effectLst/>
                        </a:rPr>
                        <a:t>0.75 кВт/1.5 кВт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7183922"/>
                  </a:ext>
                </a:extLst>
              </a:tr>
              <a:tr h="168758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Outline size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1470×1050×1730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Контур өлшемі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1470×1050×1730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Размер контура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1470×1050×1730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261169"/>
                  </a:ext>
                </a:extLst>
              </a:tr>
              <a:tr h="168758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Net weight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334kg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Таза салмақ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334kg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Вес нетто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334kg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5515921"/>
                  </a:ext>
                </a:extLst>
              </a:tr>
              <a:tr h="337516"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Operating status noise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zh-CN" sz="1000">
                          <a:effectLst/>
                        </a:rPr>
                        <a:t>＜</a:t>
                      </a:r>
                      <a:r>
                        <a:rPr lang="en-US" sz="1000">
                          <a:effectLst/>
                        </a:rPr>
                        <a:t>70 dB (a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Жұмыс жағдайы Шу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zh-CN" sz="1000">
                          <a:effectLst/>
                        </a:rPr>
                        <a:t>＜</a:t>
                      </a:r>
                      <a:r>
                        <a:rPr lang="en-US" sz="1000">
                          <a:effectLst/>
                        </a:rPr>
                        <a:t>70 дБ(а</a:t>
                      </a:r>
                      <a:r>
                        <a:rPr lang="zh-CN" sz="1000">
                          <a:effectLst/>
                        </a:rPr>
                        <a:t>）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000">
                          <a:effectLst/>
                        </a:rPr>
                        <a:t>Шум рабочего состояния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zh-CN" sz="1000" dirty="0">
                          <a:effectLst/>
                        </a:rPr>
                        <a:t>＜</a:t>
                      </a:r>
                      <a:r>
                        <a:rPr lang="en-US" sz="1000" dirty="0">
                          <a:effectLst/>
                        </a:rPr>
                        <a:t>70 </a:t>
                      </a:r>
                      <a:r>
                        <a:rPr lang="en-US" sz="1000" dirty="0" err="1">
                          <a:effectLst/>
                        </a:rPr>
                        <a:t>дБ</a:t>
                      </a:r>
                      <a:r>
                        <a:rPr lang="en-US" sz="1000" dirty="0">
                          <a:effectLst/>
                        </a:rPr>
                        <a:t>(а</a:t>
                      </a:r>
                      <a:r>
                        <a:rPr lang="zh-CN" sz="1000" dirty="0">
                          <a:effectLst/>
                        </a:rPr>
                        <a:t>）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SimHei"/>
                      </a:endParaRPr>
                    </a:p>
                  </a:txBody>
                  <a:tcPr marL="59698" marR="59698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402860"/>
                  </a:ext>
                </a:extLst>
              </a:tr>
            </a:tbl>
          </a:graphicData>
        </a:graphic>
      </p:graphicFrame>
      <p:pic>
        <p:nvPicPr>
          <p:cNvPr id="2055" name="图片 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33" y="1896346"/>
            <a:ext cx="1058397" cy="3665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451484" y="6170414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17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30774" y="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chemeClr val="tx1"/>
                </a:solidFill>
              </a:rPr>
              <a:t>Қолмен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Доңғалақтарды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Теңгергіш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Колесо Ручной Балансировки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Wheel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Balancer</a:t>
            </a: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err="1">
                <a:solidFill>
                  <a:schemeClr val="tx1"/>
                </a:solidFill>
              </a:rPr>
              <a:t>Manual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112" y="1737694"/>
            <a:ext cx="1984888" cy="492252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38" y="1551306"/>
            <a:ext cx="2783672" cy="492252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68112" y="1551306"/>
            <a:ext cx="7239000" cy="5295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Қашықтық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пен диаметр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мәндерін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автоматты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түрде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енгізу</a:t>
            </a: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теңдестіру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режимі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салмақ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қосу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үшін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сағат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немесе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сағат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орнын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таңдай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алады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Бұл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әдепкі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теңдестіру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параметрі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■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сағат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Статистикалық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динамикалық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теңдестіру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қорытпалар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немесе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арнайы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нысанды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Өзін-өзі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диагностикалау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мәселені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табу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оңай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Болат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және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алюмин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Automatic 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input of distance and diameter values.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balance mode can select the 9 o'clock or 12 o'clock position to add weight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This default load balancer setting is ■ 12 hours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Statistics and dynamic balancing, ALU and - programs for alloy rims or special shaped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Self-diagnosis, easy to find the problem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Applies to steel and aluminum alloy frames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Автоматический 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ввод значения расстояния и диаметра.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Режим балансировки ALU может выбрать положение 9 часов или 12 часов для добавления веса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 настройка балансира по умолчанию составляет ■ 12 часов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 и динамическое уравновешивание, ALU и - программы для оправ сплава или специальной форменный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Самодиагностика, легко найти проблему</a:t>
            </a:r>
            <a:endParaRPr lang="ru-RU" sz="12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Применяется к оправе из стали и алюминиевого сплава</a:t>
            </a:r>
            <a:endParaRPr lang="ru-RU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7054" y="6519666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1-дана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1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807786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solidFill>
                  <a:schemeClr val="tx1"/>
                </a:solidFill>
              </a:rPr>
              <a:t>Автоматты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беріліс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қорабының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стенді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Стенд </a:t>
            </a:r>
            <a:r>
              <a:rPr lang="ru-RU" b="1" dirty="0">
                <a:solidFill>
                  <a:schemeClr val="tx1"/>
                </a:solidFill>
              </a:rPr>
              <a:t>автоматическая коробка </a:t>
            </a:r>
            <a:r>
              <a:rPr lang="ru-RU" b="1" dirty="0" smtClean="0">
                <a:solidFill>
                  <a:schemeClr val="tx1"/>
                </a:solidFill>
              </a:rPr>
              <a:t>передач</a:t>
            </a:r>
            <a:br>
              <a:rPr lang="ru-RU" b="1" dirty="0" smtClean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Stand automatic transmission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6232" y="2511108"/>
            <a:ext cx="5179733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04733"/>
            <a:ext cx="3901439" cy="40878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1227" y="6023213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2-дана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60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920" y="1643519"/>
            <a:ext cx="5029201" cy="428263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69720" y="166191"/>
            <a:ext cx="8366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/>
              <a:t>Тежегіш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дискілі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жону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машинасы</a:t>
            </a:r>
            <a:r>
              <a:rPr lang="ru-RU" sz="2400" b="1" dirty="0" smtClean="0"/>
              <a:t> C9350C</a:t>
            </a:r>
          </a:p>
          <a:p>
            <a:pPr algn="ctr"/>
            <a:r>
              <a:rPr lang="ru-RU" sz="2400" b="1" dirty="0" err="1" smtClean="0"/>
              <a:t>Brake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disc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grooving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machine</a:t>
            </a:r>
            <a:r>
              <a:rPr lang="ru-RU" sz="2400" b="1" dirty="0" smtClean="0"/>
              <a:t> C9350C</a:t>
            </a:r>
            <a:br>
              <a:rPr lang="ru-RU" sz="2400" b="1" dirty="0" smtClean="0"/>
            </a:br>
            <a:r>
              <a:rPr lang="ru-RU" sz="2400" b="1" dirty="0" smtClean="0"/>
              <a:t>Станок для проточки тормозных дисков</a:t>
            </a:r>
            <a:r>
              <a:rPr lang="en-US" sz="2400" b="1" dirty="0" smtClean="0"/>
              <a:t>C9350C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" y="1643519"/>
            <a:ext cx="5786438" cy="42980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80785" y="6172200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 smtClean="0"/>
              <a:t>1-дана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619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</TotalTime>
  <Words>964</Words>
  <Application>Microsoft Office PowerPoint</Application>
  <PresentationFormat>Широкоэкранный</PresentationFormat>
  <Paragraphs>257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SimSun</vt:lpstr>
      <vt:lpstr>Arial</vt:lpstr>
      <vt:lpstr>Calibri</vt:lpstr>
      <vt:lpstr>SimHei</vt:lpstr>
      <vt:lpstr>华文新魏</vt:lpstr>
      <vt:lpstr>Times New Roman</vt:lpstr>
      <vt:lpstr>Trebuchet MS</vt:lpstr>
      <vt:lpstr>Wingdings 3</vt:lpstr>
      <vt:lpstr>Аспект</vt:lpstr>
      <vt:lpstr>Hyundai Elantra High-teach</vt:lpstr>
      <vt:lpstr>Герметикалықты тексеруге арналған стенд Стенд для проверки герметичности Stand to check for leaks</vt:lpstr>
      <vt:lpstr>Кондиционерлерді толтыруға арналған қондырғы  Установка для заправок кондиционеров Automatic service equipment for air conditioning systems  </vt:lpstr>
      <vt:lpstr>Интербелсенді тақта Интерактивная панель Interactive panel  </vt:lpstr>
      <vt:lpstr>Ноутбук Lenovo IP 3 15ADA05 15.6FHD AMD Ryzen™ 5 3500U/8Gb/1Tb HDD/SSD 128Gb/Dos(81W1003WRK)</vt:lpstr>
      <vt:lpstr>Презентация PowerPoint</vt:lpstr>
      <vt:lpstr>Қолмен Доңғалақтарды Теңгергіш Колесо Ручной Балансировки Wheel Balancer Manual  </vt:lpstr>
      <vt:lpstr>Автоматты беріліс қорабының стенді Стенд автоматическая коробка передач Stand automatic transmission</vt:lpstr>
      <vt:lpstr>Презентация PowerPoint</vt:lpstr>
      <vt:lpstr>Құйылған дискілерді түзетуге арналған Стенд Стенд для правки дисков литых Stand for editing cast disks </vt:lpstr>
      <vt:lpstr>Hydraulic disassembly machine for spring damping Серіппелерді амортизациялауға арналған гидравликалық бөлшектеу станогы Гидравлический демонтажный станок для амортизации пружин </vt:lpstr>
      <vt:lpstr>LG300sp Кондиционеріне техникалық қызмет көрсету станциясы LG300SP air Conditioner Service station Станция Технического Обслуживания Кондиционера LG300SP </vt:lpstr>
      <vt:lpstr>Пневматикалық гайкавёрт Гайковерт пневматический Pneumatic wrench</vt:lpstr>
      <vt:lpstr>Қозғалтқыш ВАЗ 21124-100026080 Engine VAZ 21124-100026080 Двигатель ВАЗ 21124-100026080 </vt:lpstr>
      <vt:lpstr>Беріліс қорабы (DC 5- SPEED) Коробка передач 5-ти ступенчатая (DC 5- SPEED) TRANSMISSION (DC 5- SPEED)  </vt:lpstr>
      <vt:lpstr>Техникалық сипаттама TopAuto (Италия) арт фараларын басқару және реттеу құрылғысы. HBA19DLX Прибор контроля и регулировки света фар TopAuto (Италия) арт. HBA19DLX Topauto headlight control and adjustment device (Italy) art. HBA19DLX  </vt:lpstr>
      <vt:lpstr>BOSCH KTS 560 / 590 </vt:lpstr>
      <vt:lpstr>RA-9100 brake fluid replacement machine Ra-9100 Тежегіш сұйықтығын ауыстыру машинасы Машина для замены тормозной жидкости RA-9100</vt:lpstr>
      <vt:lpstr>Салқындатқышты ауыстыру машинасы 40DT Машина для замены охлаждающей жидкости 40DT Coolant replacement machine 40DT  </vt:lpstr>
      <vt:lpstr>Статор орамалары мен диод көпірлерін тексеруге арналған Тестер Тестер для проверки статорных обмоток и диодных мостов Tester for checking stator windings and diode bridges </vt:lpstr>
      <vt:lpstr>КӨП ФУНКЦИЯЛЫ ҚАРСЫЛЫҚ ЕКІ ЖАҚТЫ ДӘНЕКЕРЛЕУ 11000 МНОГОФУНКЦИОНАЛЬНАЯ СОПРОТИВЛЕНИЕ ДВУСТОРОННЯЯ ТОЧЕЧНАЯ СВАРКА 11000 MULTIFUNCTIONAL RESISTANCE DOUBLE SIDED SPOT WELDER 11000 </vt:lpstr>
      <vt:lpstr>ЖҚОС үшін сынақ стенді 2001/NT3000/NTS61 9 PLC Стенд для испытания ТНВД   2001/NT3000/NTS61 9 PLC Injection pump test bench 2001/NT3000/NTS61 9 PLC </vt:lpstr>
      <vt:lpstr>Инжекторларды сынау және ультрадыбыстық тазарту қондырғылары Установки для тестирования форсунок и ультразвуковой чистки Installations for testing injectors and ultrasonic cleaning</vt:lpstr>
      <vt:lpstr>Стартер мен генераторды тексеруге арналған Стенд Стенд для проверки стартера и  генератора Stand for checking the starter and generator</vt:lpstr>
      <vt:lpstr>Аспалы жабдығы бар V-тәрізді дизельді қозғалтқыш Дизельный двигатель  V-образный с   навесным оборудованием  V-shaped diesel engine with attachments</vt:lpstr>
      <vt:lpstr>Қозғалтқыштарды бөлшектеуге-құрастыруға арналған стенд Стенд для разборки-сборки двигателей Stand for disassembly and Assembly of engines   </vt:lpstr>
      <vt:lpstr>Майды ауыстыруға арналған пневматикалық құрылғы Пневматическое устройство для замены масла Pneumatic oil replacement device</vt:lpstr>
      <vt:lpstr>Аккумулятор тексергіш Тестер аккумуляторов Battery tester</vt:lpstr>
      <vt:lpstr>Оталдыру білтелерін тексеру аспабы Прибор проверки свечей зажигания  The device checks the spark plugs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user</cp:lastModifiedBy>
  <cp:revision>24</cp:revision>
  <dcterms:created xsi:type="dcterms:W3CDTF">2020-11-23T11:17:45Z</dcterms:created>
  <dcterms:modified xsi:type="dcterms:W3CDTF">2020-12-28T06:55:00Z</dcterms:modified>
</cp:coreProperties>
</file>